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1" r:id="rId3"/>
    <p:sldId id="293" r:id="rId4"/>
    <p:sldId id="294" r:id="rId5"/>
    <p:sldId id="295" r:id="rId6"/>
    <p:sldId id="286" r:id="rId7"/>
    <p:sldId id="287" r:id="rId8"/>
    <p:sldId id="296" r:id="rId9"/>
    <p:sldId id="297" r:id="rId10"/>
    <p:sldId id="298" r:id="rId11"/>
    <p:sldId id="308" r:id="rId12"/>
    <p:sldId id="309" r:id="rId13"/>
    <p:sldId id="310" r:id="rId14"/>
    <p:sldId id="311" r:id="rId15"/>
    <p:sldId id="312" r:id="rId16"/>
    <p:sldId id="315" r:id="rId17"/>
    <p:sldId id="313" r:id="rId18"/>
    <p:sldId id="314" r:id="rId19"/>
    <p:sldId id="316" r:id="rId20"/>
    <p:sldId id="317" r:id="rId21"/>
    <p:sldId id="299" r:id="rId22"/>
    <p:sldId id="28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64"/>
    <p:restoredTop sz="96405"/>
  </p:normalViewPr>
  <p:slideViewPr>
    <p:cSldViewPr snapToGrid="0" snapToObjects="1">
      <p:cViewPr>
        <p:scale>
          <a:sx n="157" d="100"/>
          <a:sy n="157" d="100"/>
        </p:scale>
        <p:origin x="15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8C1694-3D3B-E847-8C03-E1A641E7B12F}" type="datetimeFigureOut">
              <a:rPr lang="en-TW"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01968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C1694-3D3B-E847-8C03-E1A641E7B12F}" type="datetimeFigureOut">
              <a:rPr lang="en-TW"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43373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C1694-3D3B-E847-8C03-E1A641E7B12F}" type="datetimeFigureOut">
              <a:rPr lang="en-TW"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100256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662" y="136524"/>
            <a:ext cx="8660675" cy="843191"/>
          </a:xfrm>
        </p:spPr>
        <p:txBody>
          <a:bodyPr/>
          <a:lstStyle/>
          <a:p>
            <a:r>
              <a:rPr lang="en-US"/>
              <a:t>Click to edit Master title style</a:t>
            </a:r>
            <a:endParaRPr lang="en-US" dirty="0"/>
          </a:p>
        </p:txBody>
      </p:sp>
      <p:sp>
        <p:nvSpPr>
          <p:cNvPr id="3" name="Content Placeholder 2"/>
          <p:cNvSpPr>
            <a:spLocks noGrp="1"/>
          </p:cNvSpPr>
          <p:nvPr>
            <p:ph idx="1"/>
          </p:nvPr>
        </p:nvSpPr>
        <p:spPr>
          <a:xfrm>
            <a:off x="241662" y="1149530"/>
            <a:ext cx="8660674" cy="5460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C8C1694-3D3B-E847-8C03-E1A641E7B12F}" type="datetimeFigureOut">
              <a:rPr lang="en-TW"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a:xfrm>
            <a:off x="6941276" y="6356351"/>
            <a:ext cx="2057400" cy="365125"/>
          </a:xfrm>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94057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C1694-3D3B-E847-8C03-E1A641E7B12F}" type="datetimeFigureOut">
              <a:rPr lang="en-TW" smtClean="0"/>
              <a:t>1/5/22</a:t>
            </a:fld>
            <a:endParaRPr lang="en-TW"/>
          </a:p>
        </p:txBody>
      </p:sp>
      <p:sp>
        <p:nvSpPr>
          <p:cNvPr id="5" name="Footer Placeholder 4"/>
          <p:cNvSpPr>
            <a:spLocks noGrp="1"/>
          </p:cNvSpPr>
          <p:nvPr>
            <p:ph type="ftr" sz="quarter" idx="11"/>
          </p:nvPr>
        </p:nvSpPr>
        <p:spPr/>
        <p:txBody>
          <a:bodyPr/>
          <a:lstStyle/>
          <a:p>
            <a:endParaRPr lang="en-TW"/>
          </a:p>
        </p:txBody>
      </p:sp>
      <p:sp>
        <p:nvSpPr>
          <p:cNvPr id="6" name="Slide Number Placeholder 5"/>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885434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8C1694-3D3B-E847-8C03-E1A641E7B12F}" type="datetimeFigureOut">
              <a:rPr lang="en-TW" smtClean="0"/>
              <a:t>1/5/22</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329007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8C1694-3D3B-E847-8C03-E1A641E7B12F}" type="datetimeFigureOut">
              <a:rPr lang="en-TW" smtClean="0"/>
              <a:t>1/5/22</a:t>
            </a:fld>
            <a:endParaRPr lang="en-TW"/>
          </a:p>
        </p:txBody>
      </p:sp>
      <p:sp>
        <p:nvSpPr>
          <p:cNvPr id="8" name="Footer Placeholder 7"/>
          <p:cNvSpPr>
            <a:spLocks noGrp="1"/>
          </p:cNvSpPr>
          <p:nvPr>
            <p:ph type="ftr" sz="quarter" idx="11"/>
          </p:nvPr>
        </p:nvSpPr>
        <p:spPr/>
        <p:txBody>
          <a:bodyPr/>
          <a:lstStyle/>
          <a:p>
            <a:endParaRPr lang="en-TW"/>
          </a:p>
        </p:txBody>
      </p:sp>
      <p:sp>
        <p:nvSpPr>
          <p:cNvPr id="9" name="Slide Number Placeholder 8"/>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325346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8C1694-3D3B-E847-8C03-E1A641E7B12F}" type="datetimeFigureOut">
              <a:rPr lang="en-TW" smtClean="0"/>
              <a:t>1/5/22</a:t>
            </a:fld>
            <a:endParaRPr lang="en-TW"/>
          </a:p>
        </p:txBody>
      </p:sp>
      <p:sp>
        <p:nvSpPr>
          <p:cNvPr id="4" name="Footer Placeholder 3"/>
          <p:cNvSpPr>
            <a:spLocks noGrp="1"/>
          </p:cNvSpPr>
          <p:nvPr>
            <p:ph type="ftr" sz="quarter" idx="11"/>
          </p:nvPr>
        </p:nvSpPr>
        <p:spPr/>
        <p:txBody>
          <a:bodyPr/>
          <a:lstStyle/>
          <a:p>
            <a:endParaRPr lang="en-TW"/>
          </a:p>
        </p:txBody>
      </p:sp>
      <p:sp>
        <p:nvSpPr>
          <p:cNvPr id="5" name="Slide Number Placeholder 4"/>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338495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8C1694-3D3B-E847-8C03-E1A641E7B12F}" type="datetimeFigureOut">
              <a:rPr lang="en-TW" smtClean="0"/>
              <a:t>1/5/22</a:t>
            </a:fld>
            <a:endParaRPr lang="en-TW"/>
          </a:p>
        </p:txBody>
      </p:sp>
      <p:sp>
        <p:nvSpPr>
          <p:cNvPr id="3" name="Footer Placeholder 2"/>
          <p:cNvSpPr>
            <a:spLocks noGrp="1"/>
          </p:cNvSpPr>
          <p:nvPr>
            <p:ph type="ftr" sz="quarter" idx="11"/>
          </p:nvPr>
        </p:nvSpPr>
        <p:spPr/>
        <p:txBody>
          <a:bodyPr/>
          <a:lstStyle/>
          <a:p>
            <a:endParaRPr lang="en-TW"/>
          </a:p>
        </p:txBody>
      </p:sp>
      <p:sp>
        <p:nvSpPr>
          <p:cNvPr id="4" name="Slide Number Placeholder 3"/>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59181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C1694-3D3B-E847-8C03-E1A641E7B12F}" type="datetimeFigureOut">
              <a:rPr lang="en-TW" smtClean="0"/>
              <a:t>1/5/22</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1007904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8C1694-3D3B-E847-8C03-E1A641E7B12F}" type="datetimeFigureOut">
              <a:rPr lang="en-TW" smtClean="0"/>
              <a:t>1/5/22</a:t>
            </a:fld>
            <a:endParaRPr lang="en-TW"/>
          </a:p>
        </p:txBody>
      </p:sp>
      <p:sp>
        <p:nvSpPr>
          <p:cNvPr id="6" name="Footer Placeholder 5"/>
          <p:cNvSpPr>
            <a:spLocks noGrp="1"/>
          </p:cNvSpPr>
          <p:nvPr>
            <p:ph type="ftr" sz="quarter" idx="11"/>
          </p:nvPr>
        </p:nvSpPr>
        <p:spPr/>
        <p:txBody>
          <a:bodyPr/>
          <a:lstStyle/>
          <a:p>
            <a:endParaRPr lang="en-TW"/>
          </a:p>
        </p:txBody>
      </p:sp>
      <p:sp>
        <p:nvSpPr>
          <p:cNvPr id="7" name="Slide Number Placeholder 6"/>
          <p:cNvSpPr>
            <a:spLocks noGrp="1"/>
          </p:cNvSpPr>
          <p:nvPr>
            <p:ph type="sldNum" sz="quarter" idx="12"/>
          </p:nvPr>
        </p:nvSpPr>
        <p:spPr/>
        <p:txBody>
          <a:bodyPr/>
          <a:lstStyle/>
          <a:p>
            <a:fld id="{14B373FC-FF3A-C64D-BE97-055D2267A4A7}" type="slidenum">
              <a:rPr lang="en-TW" smtClean="0"/>
              <a:t>‹#›</a:t>
            </a:fld>
            <a:endParaRPr lang="en-TW"/>
          </a:p>
        </p:txBody>
      </p:sp>
    </p:spTree>
    <p:extLst>
      <p:ext uri="{BB962C8B-B14F-4D97-AF65-F5344CB8AC3E}">
        <p14:creationId xmlns:p14="http://schemas.microsoft.com/office/powerpoint/2010/main" val="812991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C1694-3D3B-E847-8C03-E1A641E7B12F}" type="datetimeFigureOut">
              <a:rPr lang="en-TW" smtClean="0"/>
              <a:t>1/5/22</a:t>
            </a:fld>
            <a:endParaRPr lang="en-TW"/>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B373FC-FF3A-C64D-BE97-055D2267A4A7}" type="slidenum">
              <a:rPr lang="en-TW" smtClean="0"/>
              <a:t>‹#›</a:t>
            </a:fld>
            <a:endParaRPr lang="en-TW"/>
          </a:p>
        </p:txBody>
      </p:sp>
    </p:spTree>
    <p:extLst>
      <p:ext uri="{BB962C8B-B14F-4D97-AF65-F5344CB8AC3E}">
        <p14:creationId xmlns:p14="http://schemas.microsoft.com/office/powerpoint/2010/main" val="22998282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A2C3-A44D-0E4D-958E-8B57D0111E30}"/>
              </a:ext>
            </a:extLst>
          </p:cNvPr>
          <p:cNvSpPr>
            <a:spLocks noGrp="1"/>
          </p:cNvSpPr>
          <p:nvPr>
            <p:ph type="ctrTitle"/>
          </p:nvPr>
        </p:nvSpPr>
        <p:spPr>
          <a:xfrm>
            <a:off x="685800" y="1122363"/>
            <a:ext cx="7772400" cy="2306638"/>
          </a:xfrm>
        </p:spPr>
        <p:txBody>
          <a:bodyPr>
            <a:noAutofit/>
          </a:bodyPr>
          <a:lstStyle/>
          <a:p>
            <a:br>
              <a:rPr lang="en-US" dirty="0"/>
            </a:br>
            <a:br>
              <a:rPr lang="en-US" dirty="0"/>
            </a:br>
            <a:br>
              <a:rPr lang="en-US" dirty="0"/>
            </a:br>
            <a:r>
              <a:rPr lang="en-US" sz="4800" b="1" dirty="0"/>
              <a:t>Topic 1 –</a:t>
            </a:r>
            <a:br>
              <a:rPr lang="en-US" sz="4800" b="1" dirty="0"/>
            </a:br>
            <a:r>
              <a:rPr lang="en-US" altLang="en-TW" sz="4800" b="1" dirty="0"/>
              <a:t>Intro to </a:t>
            </a:r>
            <a:br>
              <a:rPr lang="en-US" altLang="en-TW" sz="4800" b="1" dirty="0"/>
            </a:br>
            <a:r>
              <a:rPr lang="en-US" altLang="en-TW" sz="4800" b="1" dirty="0"/>
              <a:t>Data Structures and Algorithm</a:t>
            </a:r>
            <a:endParaRPr lang="en-TW" sz="4800" b="1" dirty="0">
              <a:latin typeface="SimSun" panose="02010600030101010101" pitchFamily="2" charset="-122"/>
              <a:ea typeface="SimSun" panose="0201060003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748B78FD-EE24-6746-AC0A-89F05B522622}"/>
              </a:ext>
            </a:extLst>
          </p:cNvPr>
          <p:cNvPicPr>
            <a:picLocks noChangeAspect="1"/>
          </p:cNvPicPr>
          <p:nvPr/>
        </p:nvPicPr>
        <p:blipFill>
          <a:blip r:embed="rId2"/>
          <a:stretch>
            <a:fillRect/>
          </a:stretch>
        </p:blipFill>
        <p:spPr>
          <a:xfrm>
            <a:off x="3454307" y="3686440"/>
            <a:ext cx="2235386" cy="2980515"/>
          </a:xfrm>
          <a:prstGeom prst="rect">
            <a:avLst/>
          </a:prstGeom>
        </p:spPr>
      </p:pic>
      <p:pic>
        <p:nvPicPr>
          <p:cNvPr id="6" name="Picture 5">
            <a:extLst>
              <a:ext uri="{FF2B5EF4-FFF2-40B4-BE49-F238E27FC236}">
                <a16:creationId xmlns:a16="http://schemas.microsoft.com/office/drawing/2014/main" id="{2817E29D-F433-C445-AE29-2BD5F9B62752}"/>
              </a:ext>
            </a:extLst>
          </p:cNvPr>
          <p:cNvPicPr>
            <a:picLocks noChangeAspect="1"/>
          </p:cNvPicPr>
          <p:nvPr/>
        </p:nvPicPr>
        <p:blipFill>
          <a:blip r:embed="rId3"/>
          <a:stretch>
            <a:fillRect/>
          </a:stretch>
        </p:blipFill>
        <p:spPr>
          <a:xfrm>
            <a:off x="6241415" y="3686440"/>
            <a:ext cx="2096770" cy="2988680"/>
          </a:xfrm>
          <a:prstGeom prst="rect">
            <a:avLst/>
          </a:prstGeom>
        </p:spPr>
      </p:pic>
      <p:pic>
        <p:nvPicPr>
          <p:cNvPr id="7" name="Picture 6">
            <a:extLst>
              <a:ext uri="{FF2B5EF4-FFF2-40B4-BE49-F238E27FC236}">
                <a16:creationId xmlns:a16="http://schemas.microsoft.com/office/drawing/2014/main" id="{A073CB09-1C78-B145-AEDB-C81C0A02DBC5}"/>
              </a:ext>
            </a:extLst>
          </p:cNvPr>
          <p:cNvPicPr>
            <a:picLocks noChangeAspect="1"/>
          </p:cNvPicPr>
          <p:nvPr/>
        </p:nvPicPr>
        <p:blipFill>
          <a:blip r:embed="rId4"/>
          <a:stretch>
            <a:fillRect/>
          </a:stretch>
        </p:blipFill>
        <p:spPr>
          <a:xfrm>
            <a:off x="620395" y="3686440"/>
            <a:ext cx="2282190" cy="2995000"/>
          </a:xfrm>
          <a:prstGeom prst="rect">
            <a:avLst/>
          </a:prstGeom>
        </p:spPr>
      </p:pic>
    </p:spTree>
    <p:extLst>
      <p:ext uri="{BB962C8B-B14F-4D97-AF65-F5344CB8AC3E}">
        <p14:creationId xmlns:p14="http://schemas.microsoft.com/office/powerpoint/2010/main" val="43616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6846-8D81-5241-916D-4CB656C34023}"/>
              </a:ext>
            </a:extLst>
          </p:cNvPr>
          <p:cNvSpPr>
            <a:spLocks noGrp="1"/>
          </p:cNvSpPr>
          <p:nvPr>
            <p:ph type="title"/>
          </p:nvPr>
        </p:nvSpPr>
        <p:spPr/>
        <p:txBody>
          <a:bodyPr>
            <a:normAutofit/>
          </a:bodyPr>
          <a:lstStyle/>
          <a:p>
            <a:r>
              <a:rPr lang="en-US" b="1" dirty="0"/>
              <a:t>What is an algorithm? </a:t>
            </a:r>
            <a:endParaRPr lang="en-TW" dirty="0"/>
          </a:p>
        </p:txBody>
      </p:sp>
      <p:sp>
        <p:nvSpPr>
          <p:cNvPr id="3" name="Content Placeholder 2">
            <a:extLst>
              <a:ext uri="{FF2B5EF4-FFF2-40B4-BE49-F238E27FC236}">
                <a16:creationId xmlns:a16="http://schemas.microsoft.com/office/drawing/2014/main" id="{7A44C1F2-09F9-B24F-A083-8066F357DD5B}"/>
              </a:ext>
            </a:extLst>
          </p:cNvPr>
          <p:cNvSpPr>
            <a:spLocks noGrp="1"/>
          </p:cNvSpPr>
          <p:nvPr>
            <p:ph idx="1"/>
          </p:nvPr>
        </p:nvSpPr>
        <p:spPr/>
        <p:txBody>
          <a:bodyPr/>
          <a:lstStyle/>
          <a:p>
            <a:r>
              <a:rPr lang="en-US" b="1" dirty="0">
                <a:solidFill>
                  <a:srgbClr val="FF0000"/>
                </a:solidFill>
              </a:rPr>
              <a:t>Alan Turing wanted to prove that no algorithm could ever resolve the </a:t>
            </a:r>
            <a:r>
              <a:rPr lang="en-US" b="1" dirty="0" err="1">
                <a:solidFill>
                  <a:srgbClr val="FF0000"/>
                </a:solidFill>
              </a:rPr>
              <a:t>Entscheidungsproblem</a:t>
            </a:r>
            <a:r>
              <a:rPr lang="en-US" b="1" dirty="0">
                <a:solidFill>
                  <a:srgbClr val="FF0000"/>
                </a:solidFill>
              </a:rPr>
              <a:t> </a:t>
            </a:r>
          </a:p>
          <a:p>
            <a:r>
              <a:rPr lang="en-US" dirty="0"/>
              <a:t>But what exactly is an algorithm? </a:t>
            </a:r>
          </a:p>
          <a:p>
            <a:r>
              <a:rPr lang="en-US" dirty="0"/>
              <a:t>Turing observed some computers at work </a:t>
            </a:r>
          </a:p>
          <a:p>
            <a:r>
              <a:rPr lang="en-US" dirty="0"/>
              <a:t>At the time women were often employed as </a:t>
            </a:r>
            <a:r>
              <a:rPr lang="en-US" b="1" dirty="0">
                <a:solidFill>
                  <a:srgbClr val="FF0000"/>
                </a:solidFill>
              </a:rPr>
              <a:t>‘computers’ </a:t>
            </a:r>
            <a:r>
              <a:rPr lang="en-US" dirty="0"/>
              <a:t>as they represented a source of cheap </a:t>
            </a:r>
            <a:r>
              <a:rPr lang="en-US" dirty="0" err="1"/>
              <a:t>labour</a:t>
            </a:r>
            <a:r>
              <a:rPr lang="en-US" dirty="0"/>
              <a:t> and had mathematical training </a:t>
            </a:r>
          </a:p>
          <a:p>
            <a:endParaRPr lang="en-TW" dirty="0"/>
          </a:p>
        </p:txBody>
      </p:sp>
      <p:pic>
        <p:nvPicPr>
          <p:cNvPr id="4" name="Picture 3">
            <a:extLst>
              <a:ext uri="{FF2B5EF4-FFF2-40B4-BE49-F238E27FC236}">
                <a16:creationId xmlns:a16="http://schemas.microsoft.com/office/drawing/2014/main" id="{F49C51C9-7FF1-1F47-AF5C-300C9DEAD530}"/>
              </a:ext>
            </a:extLst>
          </p:cNvPr>
          <p:cNvPicPr>
            <a:picLocks noChangeAspect="1"/>
          </p:cNvPicPr>
          <p:nvPr/>
        </p:nvPicPr>
        <p:blipFill>
          <a:blip r:embed="rId2"/>
          <a:stretch>
            <a:fillRect/>
          </a:stretch>
        </p:blipFill>
        <p:spPr>
          <a:xfrm>
            <a:off x="5067300" y="3931952"/>
            <a:ext cx="2522220" cy="2847668"/>
          </a:xfrm>
          <a:prstGeom prst="rect">
            <a:avLst/>
          </a:prstGeom>
        </p:spPr>
      </p:pic>
    </p:spTree>
    <p:extLst>
      <p:ext uri="{BB962C8B-B14F-4D97-AF65-F5344CB8AC3E}">
        <p14:creationId xmlns:p14="http://schemas.microsoft.com/office/powerpoint/2010/main" val="177287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077F-992E-DD4F-898B-550E442958E4}"/>
              </a:ext>
            </a:extLst>
          </p:cNvPr>
          <p:cNvSpPr>
            <a:spLocks noGrp="1"/>
          </p:cNvSpPr>
          <p:nvPr>
            <p:ph type="title"/>
          </p:nvPr>
        </p:nvSpPr>
        <p:spPr/>
        <p:txBody>
          <a:bodyPr>
            <a:normAutofit/>
          </a:bodyPr>
          <a:lstStyle/>
          <a:p>
            <a:r>
              <a:rPr lang="en-US" b="1" dirty="0"/>
              <a:t>Computers at work </a:t>
            </a:r>
            <a:endParaRPr lang="en-TW" dirty="0"/>
          </a:p>
        </p:txBody>
      </p:sp>
      <p:sp>
        <p:nvSpPr>
          <p:cNvPr id="3" name="Content Placeholder 2">
            <a:extLst>
              <a:ext uri="{FF2B5EF4-FFF2-40B4-BE49-F238E27FC236}">
                <a16:creationId xmlns:a16="http://schemas.microsoft.com/office/drawing/2014/main" id="{56628D93-59D7-394C-8098-A552893D022B}"/>
              </a:ext>
            </a:extLst>
          </p:cNvPr>
          <p:cNvSpPr>
            <a:spLocks noGrp="1"/>
          </p:cNvSpPr>
          <p:nvPr>
            <p:ph idx="1"/>
          </p:nvPr>
        </p:nvSpPr>
        <p:spPr/>
        <p:txBody>
          <a:bodyPr/>
          <a:lstStyle/>
          <a:p>
            <a:r>
              <a:rPr lang="en-US" dirty="0"/>
              <a:t>The </a:t>
            </a:r>
            <a:r>
              <a:rPr lang="en-US" b="1" dirty="0">
                <a:solidFill>
                  <a:srgbClr val="FF0000"/>
                </a:solidFill>
              </a:rPr>
              <a:t>‘computer’</a:t>
            </a:r>
            <a:r>
              <a:rPr lang="en-US" dirty="0"/>
              <a:t> makes marks on a sheet of paper </a:t>
            </a:r>
          </a:p>
          <a:p>
            <a:r>
              <a:rPr lang="en-US" dirty="0"/>
              <a:t>She shifts her attention from what she had written earlier to what she is writing now </a:t>
            </a:r>
          </a:p>
          <a:p>
            <a:r>
              <a:rPr lang="en-US" dirty="0"/>
              <a:t>She keeps a small amount of information in her working memory </a:t>
            </a:r>
          </a:p>
          <a:p>
            <a:r>
              <a:rPr lang="en-US" dirty="0"/>
              <a:t>Turing wanted to strip out all of the detail such as whether the computer is </a:t>
            </a:r>
            <a:r>
              <a:rPr lang="en-US" b="1" dirty="0">
                <a:solidFill>
                  <a:srgbClr val="FF0000"/>
                </a:solidFill>
              </a:rPr>
              <a:t>using a pencil or a pen </a:t>
            </a:r>
          </a:p>
        </p:txBody>
      </p:sp>
      <p:pic>
        <p:nvPicPr>
          <p:cNvPr id="5" name="Picture 4">
            <a:extLst>
              <a:ext uri="{FF2B5EF4-FFF2-40B4-BE49-F238E27FC236}">
                <a16:creationId xmlns:a16="http://schemas.microsoft.com/office/drawing/2014/main" id="{3658C1FA-0942-0340-A37A-C5B0AA80E492}"/>
              </a:ext>
            </a:extLst>
          </p:cNvPr>
          <p:cNvPicPr>
            <a:picLocks noChangeAspect="1"/>
          </p:cNvPicPr>
          <p:nvPr/>
        </p:nvPicPr>
        <p:blipFill>
          <a:blip r:embed="rId2"/>
          <a:stretch>
            <a:fillRect/>
          </a:stretch>
        </p:blipFill>
        <p:spPr>
          <a:xfrm>
            <a:off x="6770006" y="4297168"/>
            <a:ext cx="2042524" cy="2482452"/>
          </a:xfrm>
          <a:prstGeom prst="rect">
            <a:avLst/>
          </a:prstGeom>
        </p:spPr>
      </p:pic>
      <p:pic>
        <p:nvPicPr>
          <p:cNvPr id="6" name="Picture 5">
            <a:extLst>
              <a:ext uri="{FF2B5EF4-FFF2-40B4-BE49-F238E27FC236}">
                <a16:creationId xmlns:a16="http://schemas.microsoft.com/office/drawing/2014/main" id="{AB78C761-5287-FB44-8070-564A98A5E4B6}"/>
              </a:ext>
            </a:extLst>
          </p:cNvPr>
          <p:cNvPicPr>
            <a:picLocks noChangeAspect="1"/>
          </p:cNvPicPr>
          <p:nvPr/>
        </p:nvPicPr>
        <p:blipFill>
          <a:blip r:embed="rId3"/>
          <a:stretch>
            <a:fillRect/>
          </a:stretch>
        </p:blipFill>
        <p:spPr>
          <a:xfrm>
            <a:off x="2079702" y="4424481"/>
            <a:ext cx="2080260" cy="2185324"/>
          </a:xfrm>
          <a:prstGeom prst="rect">
            <a:avLst/>
          </a:prstGeom>
        </p:spPr>
      </p:pic>
    </p:spTree>
    <p:extLst>
      <p:ext uri="{BB962C8B-B14F-4D97-AF65-F5344CB8AC3E}">
        <p14:creationId xmlns:p14="http://schemas.microsoft.com/office/powerpoint/2010/main" val="27368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6EA6-AC36-DD46-9FD5-25D0775CCBF9}"/>
              </a:ext>
            </a:extLst>
          </p:cNvPr>
          <p:cNvSpPr>
            <a:spLocks noGrp="1"/>
          </p:cNvSpPr>
          <p:nvPr>
            <p:ph type="title"/>
          </p:nvPr>
        </p:nvSpPr>
        <p:spPr/>
        <p:txBody>
          <a:bodyPr>
            <a:normAutofit/>
          </a:bodyPr>
          <a:lstStyle/>
          <a:p>
            <a:r>
              <a:rPr lang="en-US" b="1" dirty="0"/>
              <a:t>Turing Machine </a:t>
            </a:r>
            <a:endParaRPr lang="en-TW" dirty="0"/>
          </a:p>
        </p:txBody>
      </p:sp>
      <p:sp>
        <p:nvSpPr>
          <p:cNvPr id="3" name="Content Placeholder 2">
            <a:extLst>
              <a:ext uri="{FF2B5EF4-FFF2-40B4-BE49-F238E27FC236}">
                <a16:creationId xmlns:a16="http://schemas.microsoft.com/office/drawing/2014/main" id="{034542DF-A1FA-FF4F-8B6E-9AE2864CF4BE}"/>
              </a:ext>
            </a:extLst>
          </p:cNvPr>
          <p:cNvSpPr>
            <a:spLocks noGrp="1"/>
          </p:cNvSpPr>
          <p:nvPr>
            <p:ph idx="1"/>
          </p:nvPr>
        </p:nvSpPr>
        <p:spPr/>
        <p:txBody>
          <a:bodyPr>
            <a:normAutofit/>
          </a:bodyPr>
          <a:lstStyle/>
          <a:p>
            <a:r>
              <a:rPr lang="en-US" dirty="0"/>
              <a:t>Alan Turing’s greatest contribution was in coming up with a model of computation that provides a complete description of all of the physical steps involved in following an algorithm </a:t>
            </a:r>
          </a:p>
          <a:p>
            <a:r>
              <a:rPr lang="en-US" dirty="0"/>
              <a:t>Turing’s model of computation is now called a Turing machine (he called them a-machines) </a:t>
            </a:r>
          </a:p>
          <a:p>
            <a:r>
              <a:rPr lang="en-US" dirty="0"/>
              <a:t>Turing accounted for </a:t>
            </a:r>
            <a:r>
              <a:rPr lang="en-US" b="1" dirty="0">
                <a:solidFill>
                  <a:srgbClr val="FF0000"/>
                </a:solidFill>
              </a:rPr>
              <a:t>every single step down to the manipulation of the smallest piece of information</a:t>
            </a:r>
            <a:r>
              <a:rPr lang="en-US" dirty="0"/>
              <a:t> </a:t>
            </a:r>
          </a:p>
          <a:p>
            <a:r>
              <a:rPr lang="en-US" dirty="0"/>
              <a:t>In doing so he had managed to reconcile the field of logic with mechanical processes occurring in the physical world </a:t>
            </a:r>
          </a:p>
          <a:p>
            <a:endParaRPr lang="en-TW" dirty="0"/>
          </a:p>
        </p:txBody>
      </p:sp>
    </p:spTree>
    <p:extLst>
      <p:ext uri="{BB962C8B-B14F-4D97-AF65-F5344CB8AC3E}">
        <p14:creationId xmlns:p14="http://schemas.microsoft.com/office/powerpoint/2010/main" val="37188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DDA80-B13E-4341-BC0A-A150E7762A66}"/>
              </a:ext>
            </a:extLst>
          </p:cNvPr>
          <p:cNvSpPr>
            <a:spLocks noGrp="1"/>
          </p:cNvSpPr>
          <p:nvPr>
            <p:ph type="title"/>
          </p:nvPr>
        </p:nvSpPr>
        <p:spPr/>
        <p:txBody>
          <a:bodyPr>
            <a:normAutofit/>
          </a:bodyPr>
          <a:lstStyle/>
          <a:p>
            <a:r>
              <a:rPr lang="en-US" b="1" dirty="0"/>
              <a:t>Turing Machine </a:t>
            </a:r>
            <a:endParaRPr lang="en-TW" dirty="0"/>
          </a:p>
        </p:txBody>
      </p:sp>
      <p:sp>
        <p:nvSpPr>
          <p:cNvPr id="3" name="Content Placeholder 2">
            <a:extLst>
              <a:ext uri="{FF2B5EF4-FFF2-40B4-BE49-F238E27FC236}">
                <a16:creationId xmlns:a16="http://schemas.microsoft.com/office/drawing/2014/main" id="{7978CEA2-09AC-E34F-BBC2-733DDFEA6085}"/>
              </a:ext>
            </a:extLst>
          </p:cNvPr>
          <p:cNvSpPr>
            <a:spLocks noGrp="1"/>
          </p:cNvSpPr>
          <p:nvPr>
            <p:ph idx="1"/>
          </p:nvPr>
        </p:nvSpPr>
        <p:spPr/>
        <p:txBody>
          <a:bodyPr>
            <a:normAutofit/>
          </a:bodyPr>
          <a:lstStyle/>
          <a:p>
            <a:r>
              <a:rPr lang="en-US" dirty="0"/>
              <a:t>It is important to note that a Turing Machine is just a thought experiment involving an abstract model of computation </a:t>
            </a:r>
          </a:p>
          <a:p>
            <a:r>
              <a:rPr lang="en-US" dirty="0"/>
              <a:t>It has an infinitely long tape and a read/write head that can move along the tape changing the values along the way </a:t>
            </a:r>
          </a:p>
          <a:p>
            <a:r>
              <a:rPr lang="en-US" dirty="0"/>
              <a:t>This simplistic theoretical machine can be used to simulate the computation of any algorithm </a:t>
            </a:r>
          </a:p>
          <a:p>
            <a:endParaRPr lang="en-TW" dirty="0"/>
          </a:p>
        </p:txBody>
      </p:sp>
      <p:pic>
        <p:nvPicPr>
          <p:cNvPr id="4" name="Picture 3">
            <a:extLst>
              <a:ext uri="{FF2B5EF4-FFF2-40B4-BE49-F238E27FC236}">
                <a16:creationId xmlns:a16="http://schemas.microsoft.com/office/drawing/2014/main" id="{B8E6E296-4202-2F4E-A0DD-87DC971EBCD3}"/>
              </a:ext>
            </a:extLst>
          </p:cNvPr>
          <p:cNvPicPr>
            <a:picLocks noChangeAspect="1"/>
          </p:cNvPicPr>
          <p:nvPr/>
        </p:nvPicPr>
        <p:blipFill>
          <a:blip r:embed="rId2"/>
          <a:stretch>
            <a:fillRect/>
          </a:stretch>
        </p:blipFill>
        <p:spPr>
          <a:xfrm>
            <a:off x="4800600" y="4594296"/>
            <a:ext cx="2080260" cy="2185324"/>
          </a:xfrm>
          <a:prstGeom prst="rect">
            <a:avLst/>
          </a:prstGeom>
        </p:spPr>
      </p:pic>
      <p:pic>
        <p:nvPicPr>
          <p:cNvPr id="5" name="Picture 4">
            <a:extLst>
              <a:ext uri="{FF2B5EF4-FFF2-40B4-BE49-F238E27FC236}">
                <a16:creationId xmlns:a16="http://schemas.microsoft.com/office/drawing/2014/main" id="{84B67109-4F90-E240-83D7-4562388C9AAA}"/>
              </a:ext>
            </a:extLst>
          </p:cNvPr>
          <p:cNvPicPr>
            <a:picLocks noChangeAspect="1"/>
          </p:cNvPicPr>
          <p:nvPr/>
        </p:nvPicPr>
        <p:blipFill>
          <a:blip r:embed="rId3"/>
          <a:stretch>
            <a:fillRect/>
          </a:stretch>
        </p:blipFill>
        <p:spPr>
          <a:xfrm>
            <a:off x="615950" y="4594296"/>
            <a:ext cx="3105372" cy="2127180"/>
          </a:xfrm>
          <a:prstGeom prst="rect">
            <a:avLst/>
          </a:prstGeom>
        </p:spPr>
      </p:pic>
    </p:spTree>
    <p:extLst>
      <p:ext uri="{BB962C8B-B14F-4D97-AF65-F5344CB8AC3E}">
        <p14:creationId xmlns:p14="http://schemas.microsoft.com/office/powerpoint/2010/main" val="328510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D9E7-C99E-1444-BDE2-E3996D683D96}"/>
              </a:ext>
            </a:extLst>
          </p:cNvPr>
          <p:cNvSpPr>
            <a:spLocks noGrp="1"/>
          </p:cNvSpPr>
          <p:nvPr>
            <p:ph type="title"/>
          </p:nvPr>
        </p:nvSpPr>
        <p:spPr/>
        <p:txBody>
          <a:bodyPr>
            <a:normAutofit/>
          </a:bodyPr>
          <a:lstStyle/>
          <a:p>
            <a:r>
              <a:rPr lang="en-US" b="1" dirty="0"/>
              <a:t>Halting </a:t>
            </a:r>
            <a:endParaRPr lang="en-TW" dirty="0"/>
          </a:p>
        </p:txBody>
      </p:sp>
      <p:sp>
        <p:nvSpPr>
          <p:cNvPr id="3" name="Content Placeholder 2">
            <a:extLst>
              <a:ext uri="{FF2B5EF4-FFF2-40B4-BE49-F238E27FC236}">
                <a16:creationId xmlns:a16="http://schemas.microsoft.com/office/drawing/2014/main" id="{6F699920-B7B0-6249-BFF5-E5D48E22FE6D}"/>
              </a:ext>
            </a:extLst>
          </p:cNvPr>
          <p:cNvSpPr>
            <a:spLocks noGrp="1"/>
          </p:cNvSpPr>
          <p:nvPr>
            <p:ph idx="1"/>
          </p:nvPr>
        </p:nvSpPr>
        <p:spPr/>
        <p:txBody>
          <a:bodyPr>
            <a:normAutofit/>
          </a:bodyPr>
          <a:lstStyle/>
          <a:p>
            <a:r>
              <a:rPr lang="en-US" dirty="0"/>
              <a:t>Turing </a:t>
            </a:r>
            <a:r>
              <a:rPr lang="en-US" dirty="0" err="1"/>
              <a:t>realised</a:t>
            </a:r>
            <a:r>
              <a:rPr lang="en-US" dirty="0"/>
              <a:t> that for every algorithm that is run there are only two possible outcomes </a:t>
            </a:r>
          </a:p>
          <a:p>
            <a:pPr lvl="1"/>
            <a:r>
              <a:rPr lang="en-US" dirty="0"/>
              <a:t>Either the algorithm will terminate at some stage (called </a:t>
            </a:r>
            <a:r>
              <a:rPr lang="en-US" b="1" dirty="0">
                <a:solidFill>
                  <a:srgbClr val="FF0000"/>
                </a:solidFill>
              </a:rPr>
              <a:t>halting</a:t>
            </a:r>
            <a:r>
              <a:rPr lang="en-US" dirty="0"/>
              <a:t>) </a:t>
            </a:r>
          </a:p>
          <a:p>
            <a:pPr lvl="1"/>
            <a:r>
              <a:rPr lang="en-US" dirty="0"/>
              <a:t>Or else it will run forever </a:t>
            </a:r>
          </a:p>
          <a:p>
            <a:pPr lvl="1"/>
            <a:r>
              <a:rPr lang="en-US" dirty="0"/>
              <a:t>Obviously it has to be one or the other! </a:t>
            </a:r>
          </a:p>
          <a:p>
            <a:endParaRPr lang="en-US" dirty="0"/>
          </a:p>
          <a:p>
            <a:endParaRPr lang="en-US" dirty="0"/>
          </a:p>
          <a:p>
            <a:endParaRPr lang="en-US" dirty="0"/>
          </a:p>
          <a:p>
            <a:endParaRPr lang="en-US" dirty="0"/>
          </a:p>
          <a:p>
            <a:r>
              <a:rPr lang="en-US" dirty="0"/>
              <a:t>But from just looking at an algorithm is it possible to predict in advance which category it will fall into? </a:t>
            </a:r>
          </a:p>
          <a:p>
            <a:endParaRPr lang="en-TW" dirty="0"/>
          </a:p>
        </p:txBody>
      </p:sp>
      <p:sp>
        <p:nvSpPr>
          <p:cNvPr id="4" name="Rectangle 3">
            <a:extLst>
              <a:ext uri="{FF2B5EF4-FFF2-40B4-BE49-F238E27FC236}">
                <a16:creationId xmlns:a16="http://schemas.microsoft.com/office/drawing/2014/main" id="{5038F1C5-7AED-D64D-81A3-F7AEB78DAF33}"/>
              </a:ext>
            </a:extLst>
          </p:cNvPr>
          <p:cNvSpPr/>
          <p:nvPr/>
        </p:nvSpPr>
        <p:spPr>
          <a:xfrm>
            <a:off x="131173" y="3686980"/>
            <a:ext cx="4330338" cy="1631216"/>
          </a:xfrm>
          <a:prstGeom prst="rect">
            <a:avLst/>
          </a:prstGeom>
          <a:ln w="38100">
            <a:solidFill>
              <a:srgbClr val="FF0000"/>
            </a:solidFill>
          </a:ln>
        </p:spPr>
        <p:txBody>
          <a:bodyPr wrap="square">
            <a:spAutoFit/>
          </a:bodyPr>
          <a:lstStyle/>
          <a:p>
            <a:pPr algn="ctr"/>
            <a:r>
              <a:rPr lang="en-US" sz="2000" u="sng" dirty="0">
                <a:latin typeface="Helvetica" pitchFamily="2" charset="0"/>
              </a:rPr>
              <a:t>Halts</a:t>
            </a:r>
          </a:p>
          <a:p>
            <a:endParaRPr lang="en-US" sz="2000" dirty="0">
              <a:latin typeface="Helvetica" pitchFamily="2" charset="0"/>
            </a:endParaRPr>
          </a:p>
          <a:p>
            <a:r>
              <a:rPr lang="en-US" sz="2000" i="1" dirty="0"/>
              <a:t>for(</a:t>
            </a:r>
            <a:r>
              <a:rPr lang="en-US" sz="2000" b="1" i="1" dirty="0">
                <a:solidFill>
                  <a:srgbClr val="FF0000"/>
                </a:solidFill>
              </a:rPr>
              <a:t>int </a:t>
            </a:r>
            <a:r>
              <a:rPr lang="en-US" sz="2000" b="1" i="1" dirty="0" err="1">
                <a:solidFill>
                  <a:srgbClr val="FF0000"/>
                </a:solidFill>
              </a:rPr>
              <a:t>i</a:t>
            </a:r>
            <a:r>
              <a:rPr lang="en-US" sz="2000" b="1" i="1" dirty="0">
                <a:solidFill>
                  <a:srgbClr val="FF0000"/>
                </a:solidFill>
              </a:rPr>
              <a:t> = 0; </a:t>
            </a:r>
            <a:r>
              <a:rPr lang="en-US" sz="2000" b="1" i="1" dirty="0" err="1">
                <a:solidFill>
                  <a:srgbClr val="FF0000"/>
                </a:solidFill>
              </a:rPr>
              <a:t>i</a:t>
            </a:r>
            <a:r>
              <a:rPr lang="en-US" sz="2000" b="1" i="1" dirty="0">
                <a:solidFill>
                  <a:srgbClr val="FF0000"/>
                </a:solidFill>
              </a:rPr>
              <a:t>&lt;10; </a:t>
            </a:r>
            <a:r>
              <a:rPr lang="en-US" sz="2000" b="1" i="1" dirty="0" err="1">
                <a:solidFill>
                  <a:srgbClr val="FF0000"/>
                </a:solidFill>
              </a:rPr>
              <a:t>i</a:t>
            </a:r>
            <a:r>
              <a:rPr lang="en-US" sz="2000" b="1" i="1" dirty="0">
                <a:solidFill>
                  <a:srgbClr val="FF0000"/>
                </a:solidFill>
              </a:rPr>
              <a:t>++</a:t>
            </a:r>
            <a:r>
              <a:rPr lang="en-US" sz="2000" i="1" dirty="0"/>
              <a:t>){ </a:t>
            </a:r>
          </a:p>
          <a:p>
            <a:r>
              <a:rPr lang="en-US" sz="2000" i="1" dirty="0"/>
              <a:t>     </a:t>
            </a:r>
            <a:r>
              <a:rPr lang="en-US" sz="2000" i="1" dirty="0" err="1"/>
              <a:t>System.out.println</a:t>
            </a:r>
            <a:r>
              <a:rPr lang="en-US" sz="2000" i="1" dirty="0"/>
              <a:t>(“Still looping...”); </a:t>
            </a:r>
            <a:endParaRPr lang="en-US" sz="2000" dirty="0"/>
          </a:p>
          <a:p>
            <a:r>
              <a:rPr lang="en-US" sz="2000" dirty="0">
                <a:effectLst/>
                <a:latin typeface="Helvetica" pitchFamily="2" charset="0"/>
              </a:rPr>
              <a:t>}</a:t>
            </a:r>
          </a:p>
        </p:txBody>
      </p:sp>
      <p:sp>
        <p:nvSpPr>
          <p:cNvPr id="5" name="Rectangle 4">
            <a:extLst>
              <a:ext uri="{FF2B5EF4-FFF2-40B4-BE49-F238E27FC236}">
                <a16:creationId xmlns:a16="http://schemas.microsoft.com/office/drawing/2014/main" id="{E86D6751-3B5C-3F40-90B2-46CF31A26F16}"/>
              </a:ext>
            </a:extLst>
          </p:cNvPr>
          <p:cNvSpPr/>
          <p:nvPr/>
        </p:nvSpPr>
        <p:spPr>
          <a:xfrm>
            <a:off x="4720587" y="3686980"/>
            <a:ext cx="4292238" cy="1631216"/>
          </a:xfrm>
          <a:prstGeom prst="rect">
            <a:avLst/>
          </a:prstGeom>
          <a:ln w="38100">
            <a:solidFill>
              <a:srgbClr val="FF0000"/>
            </a:solidFill>
          </a:ln>
        </p:spPr>
        <p:txBody>
          <a:bodyPr wrap="square">
            <a:spAutoFit/>
          </a:bodyPr>
          <a:lstStyle/>
          <a:p>
            <a:pPr algn="ctr"/>
            <a:r>
              <a:rPr lang="en-US" sz="2000" u="sng" dirty="0"/>
              <a:t>Loops forever</a:t>
            </a:r>
          </a:p>
          <a:p>
            <a:endParaRPr lang="en-US" sz="2000" i="1" dirty="0"/>
          </a:p>
          <a:p>
            <a:r>
              <a:rPr lang="en-US" sz="2000" i="1" dirty="0"/>
              <a:t>while(</a:t>
            </a:r>
            <a:r>
              <a:rPr lang="en-US" sz="2000" b="1" i="1" dirty="0">
                <a:solidFill>
                  <a:srgbClr val="FF0000"/>
                </a:solidFill>
              </a:rPr>
              <a:t>true==true</a:t>
            </a:r>
            <a:r>
              <a:rPr lang="en-US" sz="2000" i="1" dirty="0"/>
              <a:t>){ </a:t>
            </a:r>
            <a:endParaRPr lang="en-US" sz="2000" dirty="0"/>
          </a:p>
          <a:p>
            <a:r>
              <a:rPr lang="en-US" sz="2000" dirty="0"/>
              <a:t>     </a:t>
            </a:r>
            <a:r>
              <a:rPr lang="en-US" sz="2000" dirty="0" err="1"/>
              <a:t>System.out.println</a:t>
            </a:r>
            <a:r>
              <a:rPr lang="en-US" sz="2000" dirty="0"/>
              <a:t>(“Still looping...”); </a:t>
            </a:r>
          </a:p>
          <a:p>
            <a:r>
              <a:rPr lang="en-US" sz="2000" dirty="0">
                <a:effectLst/>
                <a:latin typeface="Helvetica" pitchFamily="2" charset="0"/>
              </a:rPr>
              <a:t>}</a:t>
            </a:r>
          </a:p>
        </p:txBody>
      </p:sp>
    </p:spTree>
    <p:extLst>
      <p:ext uri="{BB962C8B-B14F-4D97-AF65-F5344CB8AC3E}">
        <p14:creationId xmlns:p14="http://schemas.microsoft.com/office/powerpoint/2010/main" val="225214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7FEE-504B-1D41-83EE-8D97345BD2A3}"/>
              </a:ext>
            </a:extLst>
          </p:cNvPr>
          <p:cNvSpPr>
            <a:spLocks noGrp="1"/>
          </p:cNvSpPr>
          <p:nvPr>
            <p:ph type="title"/>
          </p:nvPr>
        </p:nvSpPr>
        <p:spPr/>
        <p:txBody>
          <a:bodyPr>
            <a:normAutofit/>
          </a:bodyPr>
          <a:lstStyle/>
          <a:p>
            <a:r>
              <a:rPr lang="en-US" b="1" dirty="0"/>
              <a:t>How Turing did it </a:t>
            </a:r>
            <a:endParaRPr lang="en-TW" dirty="0"/>
          </a:p>
        </p:txBody>
      </p:sp>
      <p:sp>
        <p:nvSpPr>
          <p:cNvPr id="3" name="Content Placeholder 2">
            <a:extLst>
              <a:ext uri="{FF2B5EF4-FFF2-40B4-BE49-F238E27FC236}">
                <a16:creationId xmlns:a16="http://schemas.microsoft.com/office/drawing/2014/main" id="{76ABED98-5283-A14F-9504-2FA4B1C1341F}"/>
              </a:ext>
            </a:extLst>
          </p:cNvPr>
          <p:cNvSpPr>
            <a:spLocks noGrp="1"/>
          </p:cNvSpPr>
          <p:nvPr>
            <p:ph idx="1"/>
          </p:nvPr>
        </p:nvSpPr>
        <p:spPr/>
        <p:txBody>
          <a:bodyPr>
            <a:normAutofit/>
          </a:bodyPr>
          <a:lstStyle/>
          <a:p>
            <a:r>
              <a:rPr lang="en-US" dirty="0"/>
              <a:t>Turing </a:t>
            </a:r>
            <a:r>
              <a:rPr lang="en-US" dirty="0" err="1"/>
              <a:t>realised</a:t>
            </a:r>
            <a:r>
              <a:rPr lang="en-US" dirty="0"/>
              <a:t> that he could use the halting / looping distinction to expose the limitations of Turing machines </a:t>
            </a:r>
          </a:p>
          <a:p>
            <a:r>
              <a:rPr lang="en-US" b="1" dirty="0">
                <a:solidFill>
                  <a:srgbClr val="FF0000"/>
                </a:solidFill>
              </a:rPr>
              <a:t>He proved the </a:t>
            </a:r>
            <a:r>
              <a:rPr lang="en-US" b="1" dirty="0" err="1">
                <a:solidFill>
                  <a:srgbClr val="FF0000"/>
                </a:solidFill>
              </a:rPr>
              <a:t>Entscheidungsproblem</a:t>
            </a:r>
            <a:r>
              <a:rPr lang="en-US" b="1" dirty="0">
                <a:solidFill>
                  <a:srgbClr val="FF0000"/>
                </a:solidFill>
              </a:rPr>
              <a:t> was unsolvable </a:t>
            </a:r>
            <a:r>
              <a:rPr lang="en-US" dirty="0"/>
              <a:t>by showing that you can seize up any Turing machine by feeding it a description of itself and giving it the following instructions: </a:t>
            </a:r>
          </a:p>
          <a:p>
            <a:pPr lvl="1"/>
            <a:r>
              <a:rPr lang="en-US" sz="2800" i="1" dirty="0"/>
              <a:t>Computer, </a:t>
            </a:r>
            <a:endParaRPr lang="en-US" sz="2800" dirty="0"/>
          </a:p>
          <a:p>
            <a:pPr lvl="1"/>
            <a:r>
              <a:rPr lang="en-US" sz="2800" i="1" dirty="0"/>
              <a:t>Take this description of an algorithm and check to see if it halts or loops forever. If it halts at some point then go into an infinite loop. However, it you find that it loops forever then halt. </a:t>
            </a:r>
            <a:endParaRPr lang="en-US" sz="2800" dirty="0"/>
          </a:p>
        </p:txBody>
      </p:sp>
      <p:pic>
        <p:nvPicPr>
          <p:cNvPr id="4" name="Picture 3">
            <a:extLst>
              <a:ext uri="{FF2B5EF4-FFF2-40B4-BE49-F238E27FC236}">
                <a16:creationId xmlns:a16="http://schemas.microsoft.com/office/drawing/2014/main" id="{23694F0C-1EC9-0C43-AAFF-9791F926C488}"/>
              </a:ext>
            </a:extLst>
          </p:cNvPr>
          <p:cNvPicPr>
            <a:picLocks noChangeAspect="1"/>
          </p:cNvPicPr>
          <p:nvPr/>
        </p:nvPicPr>
        <p:blipFill>
          <a:blip r:embed="rId2"/>
          <a:stretch>
            <a:fillRect/>
          </a:stretch>
        </p:blipFill>
        <p:spPr>
          <a:xfrm>
            <a:off x="5791602" y="5357541"/>
            <a:ext cx="1308100" cy="1308100"/>
          </a:xfrm>
          <a:prstGeom prst="rect">
            <a:avLst/>
          </a:prstGeom>
        </p:spPr>
      </p:pic>
      <p:sp>
        <p:nvSpPr>
          <p:cNvPr id="5" name="TextBox 4">
            <a:extLst>
              <a:ext uri="{FF2B5EF4-FFF2-40B4-BE49-F238E27FC236}">
                <a16:creationId xmlns:a16="http://schemas.microsoft.com/office/drawing/2014/main" id="{6F9BC423-CC4B-1E4B-B7DE-A8A44850424A}"/>
              </a:ext>
            </a:extLst>
          </p:cNvPr>
          <p:cNvSpPr txBox="1"/>
          <p:nvPr/>
        </p:nvSpPr>
        <p:spPr>
          <a:xfrm rot="20791312">
            <a:off x="6333376" y="6029926"/>
            <a:ext cx="2027186" cy="461665"/>
          </a:xfrm>
          <a:prstGeom prst="rect">
            <a:avLst/>
          </a:prstGeom>
          <a:noFill/>
          <a:ln w="38100">
            <a:solidFill>
              <a:srgbClr val="FF0000"/>
            </a:solidFill>
          </a:ln>
        </p:spPr>
        <p:txBody>
          <a:bodyPr wrap="square" rtlCol="0">
            <a:spAutoFit/>
          </a:bodyPr>
          <a:lstStyle/>
          <a:p>
            <a:pPr algn="ctr"/>
            <a:r>
              <a:rPr lang="en-TW" sz="2400" dirty="0">
                <a:solidFill>
                  <a:srgbClr val="FF0000"/>
                </a:solidFill>
              </a:rPr>
              <a:t>Think about it.</a:t>
            </a:r>
          </a:p>
        </p:txBody>
      </p:sp>
    </p:spTree>
    <p:extLst>
      <p:ext uri="{BB962C8B-B14F-4D97-AF65-F5344CB8AC3E}">
        <p14:creationId xmlns:p14="http://schemas.microsoft.com/office/powerpoint/2010/main" val="4147518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C523-6A7F-424C-A8B5-99C0AC8DE0F8}"/>
              </a:ext>
            </a:extLst>
          </p:cNvPr>
          <p:cNvSpPr>
            <a:spLocks noGrp="1"/>
          </p:cNvSpPr>
          <p:nvPr>
            <p:ph type="title"/>
          </p:nvPr>
        </p:nvSpPr>
        <p:spPr/>
        <p:txBody>
          <a:bodyPr>
            <a:normAutofit/>
          </a:bodyPr>
          <a:lstStyle/>
          <a:p>
            <a:r>
              <a:rPr lang="en-US" b="1" dirty="0"/>
              <a:t>Feed the computer itself... </a:t>
            </a:r>
            <a:endParaRPr lang="en-TW" dirty="0"/>
          </a:p>
        </p:txBody>
      </p:sp>
      <p:sp>
        <p:nvSpPr>
          <p:cNvPr id="3" name="Content Placeholder 2">
            <a:extLst>
              <a:ext uri="{FF2B5EF4-FFF2-40B4-BE49-F238E27FC236}">
                <a16:creationId xmlns:a16="http://schemas.microsoft.com/office/drawing/2014/main" id="{59C464A9-A5A5-7142-99CF-958157DB1D09}"/>
              </a:ext>
            </a:extLst>
          </p:cNvPr>
          <p:cNvSpPr>
            <a:spLocks noGrp="1"/>
          </p:cNvSpPr>
          <p:nvPr>
            <p:ph idx="1"/>
          </p:nvPr>
        </p:nvSpPr>
        <p:spPr/>
        <p:txBody>
          <a:bodyPr/>
          <a:lstStyle/>
          <a:p>
            <a:endParaRPr lang="en-TW" dirty="0"/>
          </a:p>
        </p:txBody>
      </p:sp>
      <p:pic>
        <p:nvPicPr>
          <p:cNvPr id="4" name="Picture 3">
            <a:extLst>
              <a:ext uri="{FF2B5EF4-FFF2-40B4-BE49-F238E27FC236}">
                <a16:creationId xmlns:a16="http://schemas.microsoft.com/office/drawing/2014/main" id="{542C93E2-A382-1247-8C3C-60F412502134}"/>
              </a:ext>
            </a:extLst>
          </p:cNvPr>
          <p:cNvPicPr>
            <a:picLocks noChangeAspect="1"/>
          </p:cNvPicPr>
          <p:nvPr/>
        </p:nvPicPr>
        <p:blipFill>
          <a:blip r:embed="rId2"/>
          <a:stretch>
            <a:fillRect/>
          </a:stretch>
        </p:blipFill>
        <p:spPr>
          <a:xfrm>
            <a:off x="480060" y="2320290"/>
            <a:ext cx="2705393" cy="3256492"/>
          </a:xfrm>
          <a:prstGeom prst="rect">
            <a:avLst/>
          </a:prstGeom>
        </p:spPr>
      </p:pic>
      <p:sp>
        <p:nvSpPr>
          <p:cNvPr id="5" name="Rectangle 4">
            <a:extLst>
              <a:ext uri="{FF2B5EF4-FFF2-40B4-BE49-F238E27FC236}">
                <a16:creationId xmlns:a16="http://schemas.microsoft.com/office/drawing/2014/main" id="{167CE52F-BF95-714D-B4A2-4E209C8EF310}"/>
              </a:ext>
            </a:extLst>
          </p:cNvPr>
          <p:cNvSpPr/>
          <p:nvPr/>
        </p:nvSpPr>
        <p:spPr>
          <a:xfrm>
            <a:off x="5383530" y="2861786"/>
            <a:ext cx="3177539" cy="2246769"/>
          </a:xfrm>
          <a:prstGeom prst="rect">
            <a:avLst/>
          </a:prstGeom>
        </p:spPr>
        <p:txBody>
          <a:bodyPr wrap="square">
            <a:spAutoFit/>
          </a:bodyPr>
          <a:lstStyle/>
          <a:p>
            <a:r>
              <a:rPr lang="en-TW" sz="2800" dirty="0">
                <a:latin typeface="Helvetica" pitchFamily="2" charset="0"/>
              </a:rPr>
              <a:t>“</a:t>
            </a:r>
            <a:r>
              <a:rPr lang="en-TW" sz="2800" i="1" dirty="0">
                <a:latin typeface="Helvetica" pitchFamily="2" charset="0"/>
              </a:rPr>
              <a:t>101010010100011110101001010001001110110110010100101010010110101010...”. </a:t>
            </a:r>
            <a:endParaRPr lang="en-TW" sz="2800" dirty="0">
              <a:effectLst/>
              <a:latin typeface="Helvetica" pitchFamily="2" charset="0"/>
            </a:endParaRPr>
          </a:p>
        </p:txBody>
      </p:sp>
      <p:sp>
        <p:nvSpPr>
          <p:cNvPr id="6" name="Curved Down Arrow 5">
            <a:extLst>
              <a:ext uri="{FF2B5EF4-FFF2-40B4-BE49-F238E27FC236}">
                <a16:creationId xmlns:a16="http://schemas.microsoft.com/office/drawing/2014/main" id="{44758976-9EAA-7F40-9A29-07276D1E81BA}"/>
              </a:ext>
            </a:extLst>
          </p:cNvPr>
          <p:cNvSpPr/>
          <p:nvPr/>
        </p:nvSpPr>
        <p:spPr>
          <a:xfrm>
            <a:off x="3046661" y="1293628"/>
            <a:ext cx="2782639" cy="8568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7" name="Curved Down Arrow 6">
            <a:extLst>
              <a:ext uri="{FF2B5EF4-FFF2-40B4-BE49-F238E27FC236}">
                <a16:creationId xmlns:a16="http://schemas.microsoft.com/office/drawing/2014/main" id="{1C408127-6720-CF45-96B9-337C8FE7522B}"/>
              </a:ext>
            </a:extLst>
          </p:cNvPr>
          <p:cNvSpPr/>
          <p:nvPr/>
        </p:nvSpPr>
        <p:spPr>
          <a:xfrm rot="10800000">
            <a:off x="3046660" y="5664870"/>
            <a:ext cx="2782639" cy="8568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606883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C0038-FE2C-044C-A328-4146F6C8B812}"/>
              </a:ext>
            </a:extLst>
          </p:cNvPr>
          <p:cNvSpPr>
            <a:spLocks noGrp="1"/>
          </p:cNvSpPr>
          <p:nvPr>
            <p:ph type="title"/>
          </p:nvPr>
        </p:nvSpPr>
        <p:spPr/>
        <p:txBody>
          <a:bodyPr>
            <a:normAutofit/>
          </a:bodyPr>
          <a:lstStyle/>
          <a:p>
            <a:r>
              <a:rPr lang="en-US" b="1" dirty="0"/>
              <a:t>Turing’s influence </a:t>
            </a:r>
            <a:endParaRPr lang="en-US" dirty="0"/>
          </a:p>
        </p:txBody>
      </p:sp>
      <p:sp>
        <p:nvSpPr>
          <p:cNvPr id="3" name="Content Placeholder 2">
            <a:extLst>
              <a:ext uri="{FF2B5EF4-FFF2-40B4-BE49-F238E27FC236}">
                <a16:creationId xmlns:a16="http://schemas.microsoft.com/office/drawing/2014/main" id="{6A18C1D8-EF96-CF42-8668-D34FC1E27C9B}"/>
              </a:ext>
            </a:extLst>
          </p:cNvPr>
          <p:cNvSpPr>
            <a:spLocks noGrp="1"/>
          </p:cNvSpPr>
          <p:nvPr>
            <p:ph idx="1"/>
          </p:nvPr>
        </p:nvSpPr>
        <p:spPr/>
        <p:txBody>
          <a:bodyPr>
            <a:normAutofit fontScale="92500"/>
          </a:bodyPr>
          <a:lstStyle/>
          <a:p>
            <a:r>
              <a:rPr lang="en-US" dirty="0"/>
              <a:t>Turing’s efforts to solve Hilbert’s </a:t>
            </a:r>
            <a:r>
              <a:rPr lang="en-US" dirty="0" err="1"/>
              <a:t>Entscheidungsproblem</a:t>
            </a:r>
            <a:r>
              <a:rPr lang="en-US" dirty="0"/>
              <a:t> led to several breakthroughs </a:t>
            </a:r>
          </a:p>
          <a:p>
            <a:pPr lvl="1"/>
            <a:r>
              <a:rPr lang="en-US" sz="2800" dirty="0"/>
              <a:t>1. Turing had to specify a model of computation (called the Turing machine) to allow the idea of an algorithm to be comprehensively defined for the first time </a:t>
            </a:r>
          </a:p>
          <a:p>
            <a:pPr lvl="1"/>
            <a:r>
              <a:rPr lang="en-US" sz="2800" dirty="0"/>
              <a:t>2. To feed the machine itself, Turing had to show that machines, programs and data could all be represented as input data </a:t>
            </a:r>
          </a:p>
          <a:p>
            <a:pPr lvl="1"/>
            <a:r>
              <a:rPr lang="en-US" sz="2800" dirty="0"/>
              <a:t>3. As a result, Turing </a:t>
            </a:r>
            <a:r>
              <a:rPr lang="en-US" sz="2800" dirty="0" err="1"/>
              <a:t>realised</a:t>
            </a:r>
            <a:r>
              <a:rPr lang="en-US" sz="2800" dirty="0"/>
              <a:t> that it is possible to have one Turing machine which is capable of simulating all other machines (the Universal Turing Machine) </a:t>
            </a:r>
          </a:p>
          <a:p>
            <a:pPr lvl="1"/>
            <a:r>
              <a:rPr lang="en-US" sz="2800" dirty="0"/>
              <a:t>4. By showing that no algorithm can solve the </a:t>
            </a:r>
            <a:r>
              <a:rPr lang="en-US" sz="2800" dirty="0" err="1"/>
              <a:t>Entscheidungsproblem</a:t>
            </a:r>
            <a:r>
              <a:rPr lang="en-US" sz="2800" dirty="0"/>
              <a:t>, Turing showed that there are some questions which are unsolvable </a:t>
            </a:r>
          </a:p>
        </p:txBody>
      </p:sp>
    </p:spTree>
    <p:extLst>
      <p:ext uri="{BB962C8B-B14F-4D97-AF65-F5344CB8AC3E}">
        <p14:creationId xmlns:p14="http://schemas.microsoft.com/office/powerpoint/2010/main" val="2879969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FE17-9787-E541-8C3F-4DCB1390F98E}"/>
              </a:ext>
            </a:extLst>
          </p:cNvPr>
          <p:cNvSpPr>
            <a:spLocks noGrp="1"/>
          </p:cNvSpPr>
          <p:nvPr>
            <p:ph type="title"/>
          </p:nvPr>
        </p:nvSpPr>
        <p:spPr/>
        <p:txBody>
          <a:bodyPr>
            <a:normAutofit/>
          </a:bodyPr>
          <a:lstStyle/>
          <a:p>
            <a:r>
              <a:rPr lang="en-US" b="1" dirty="0"/>
              <a:t>Machine, Program, and Data </a:t>
            </a:r>
            <a:endParaRPr lang="en-TW" dirty="0"/>
          </a:p>
        </p:txBody>
      </p:sp>
      <p:sp>
        <p:nvSpPr>
          <p:cNvPr id="3" name="Content Placeholder 2">
            <a:extLst>
              <a:ext uri="{FF2B5EF4-FFF2-40B4-BE49-F238E27FC236}">
                <a16:creationId xmlns:a16="http://schemas.microsoft.com/office/drawing/2014/main" id="{A5E31D7D-D221-3A4E-BEA4-1F2FFB1F787D}"/>
              </a:ext>
            </a:extLst>
          </p:cNvPr>
          <p:cNvSpPr>
            <a:spLocks noGrp="1"/>
          </p:cNvSpPr>
          <p:nvPr>
            <p:ph idx="1"/>
          </p:nvPr>
        </p:nvSpPr>
        <p:spPr/>
        <p:txBody>
          <a:bodyPr>
            <a:normAutofit/>
          </a:bodyPr>
          <a:lstStyle/>
          <a:p>
            <a:r>
              <a:rPr lang="en-US" dirty="0"/>
              <a:t>Before Turing it was assumed that the machine, program and data were all different </a:t>
            </a:r>
          </a:p>
          <a:p>
            <a:pPr marL="0" indent="0">
              <a:buNone/>
            </a:pPr>
            <a:endParaRPr lang="en-US" dirty="0"/>
          </a:p>
          <a:p>
            <a:r>
              <a:rPr lang="en-US" dirty="0"/>
              <a:t>Turing’s model allowed data, algorithm and machine to be treated as abstract patterns </a:t>
            </a:r>
          </a:p>
          <a:p>
            <a:r>
              <a:rPr lang="en-US" dirty="0"/>
              <a:t>Computers represent patterns of information using binary code </a:t>
            </a:r>
          </a:p>
          <a:p>
            <a:pPr lvl="1"/>
            <a:r>
              <a:rPr lang="en-US" dirty="0"/>
              <a:t>11011010110101 </a:t>
            </a:r>
          </a:p>
          <a:p>
            <a:r>
              <a:rPr lang="en-US" dirty="0"/>
              <a:t>The Church-Turing thesis speculates that the entire universe can be simulated by a Universal Turing Machine </a:t>
            </a:r>
          </a:p>
          <a:p>
            <a:endParaRPr lang="en-TW" dirty="0"/>
          </a:p>
        </p:txBody>
      </p:sp>
      <p:pic>
        <p:nvPicPr>
          <p:cNvPr id="4" name="Picture 3">
            <a:extLst>
              <a:ext uri="{FF2B5EF4-FFF2-40B4-BE49-F238E27FC236}">
                <a16:creationId xmlns:a16="http://schemas.microsoft.com/office/drawing/2014/main" id="{9BC2C3A2-6880-C943-90E9-DD6984467772}"/>
              </a:ext>
            </a:extLst>
          </p:cNvPr>
          <p:cNvPicPr>
            <a:picLocks noChangeAspect="1"/>
          </p:cNvPicPr>
          <p:nvPr/>
        </p:nvPicPr>
        <p:blipFill>
          <a:blip r:embed="rId2"/>
          <a:stretch>
            <a:fillRect/>
          </a:stretch>
        </p:blipFill>
        <p:spPr>
          <a:xfrm>
            <a:off x="7124336" y="5513658"/>
            <a:ext cx="1778000" cy="1344342"/>
          </a:xfrm>
          <a:prstGeom prst="rect">
            <a:avLst/>
          </a:prstGeom>
        </p:spPr>
      </p:pic>
    </p:spTree>
    <p:extLst>
      <p:ext uri="{BB962C8B-B14F-4D97-AF65-F5344CB8AC3E}">
        <p14:creationId xmlns:p14="http://schemas.microsoft.com/office/powerpoint/2010/main" val="405826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1143-E44F-5642-8BD2-962E9E8C3526}"/>
              </a:ext>
            </a:extLst>
          </p:cNvPr>
          <p:cNvSpPr>
            <a:spLocks noGrp="1"/>
          </p:cNvSpPr>
          <p:nvPr>
            <p:ph type="title"/>
          </p:nvPr>
        </p:nvSpPr>
        <p:spPr/>
        <p:txBody>
          <a:bodyPr>
            <a:normAutofit/>
          </a:bodyPr>
          <a:lstStyle/>
          <a:p>
            <a:r>
              <a:rPr lang="en-US" b="1" dirty="0" err="1"/>
              <a:t>Incomputability</a:t>
            </a:r>
            <a:r>
              <a:rPr lang="en-US" b="1" dirty="0"/>
              <a:t> </a:t>
            </a:r>
            <a:endParaRPr lang="en-TW" dirty="0"/>
          </a:p>
        </p:txBody>
      </p:sp>
      <p:sp>
        <p:nvSpPr>
          <p:cNvPr id="3" name="Content Placeholder 2">
            <a:extLst>
              <a:ext uri="{FF2B5EF4-FFF2-40B4-BE49-F238E27FC236}">
                <a16:creationId xmlns:a16="http://schemas.microsoft.com/office/drawing/2014/main" id="{603CB57D-01E7-FA46-9638-0766EB3E9EBF}"/>
              </a:ext>
            </a:extLst>
          </p:cNvPr>
          <p:cNvSpPr>
            <a:spLocks noGrp="1"/>
          </p:cNvSpPr>
          <p:nvPr>
            <p:ph idx="1"/>
          </p:nvPr>
        </p:nvSpPr>
        <p:spPr/>
        <p:txBody>
          <a:bodyPr/>
          <a:lstStyle/>
          <a:p>
            <a:r>
              <a:rPr lang="en-US" dirty="0"/>
              <a:t>So, </a:t>
            </a:r>
            <a:r>
              <a:rPr lang="en-US" b="1" dirty="0">
                <a:solidFill>
                  <a:srgbClr val="FF0000"/>
                </a:solidFill>
              </a:rPr>
              <a:t>not all problems can be solved by an algorithm</a:t>
            </a:r>
            <a:r>
              <a:rPr lang="en-US" dirty="0"/>
              <a:t> </a:t>
            </a:r>
          </a:p>
          <a:p>
            <a:pPr lvl="1"/>
            <a:r>
              <a:rPr lang="en-US" sz="2800" dirty="0"/>
              <a:t>In fact, there are infinitely more problems than there are algorithms to solve them </a:t>
            </a:r>
          </a:p>
          <a:p>
            <a:endParaRPr lang="en-US" dirty="0"/>
          </a:p>
          <a:p>
            <a:r>
              <a:rPr lang="en-US" dirty="0"/>
              <a:t>We will study problems that can be solved by algorithms in reasonable amounts of time </a:t>
            </a:r>
          </a:p>
          <a:p>
            <a:r>
              <a:rPr lang="en-US" dirty="0"/>
              <a:t>Next year you will study problems that cannot be solved in the module Theory of Computation </a:t>
            </a:r>
          </a:p>
        </p:txBody>
      </p:sp>
    </p:spTree>
    <p:extLst>
      <p:ext uri="{BB962C8B-B14F-4D97-AF65-F5344CB8AC3E}">
        <p14:creationId xmlns:p14="http://schemas.microsoft.com/office/powerpoint/2010/main" val="353170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BA97-22F4-9D4A-ABBC-39BCDE9CCB06}"/>
              </a:ext>
            </a:extLst>
          </p:cNvPr>
          <p:cNvSpPr>
            <a:spLocks noGrp="1"/>
          </p:cNvSpPr>
          <p:nvPr>
            <p:ph type="title"/>
          </p:nvPr>
        </p:nvSpPr>
        <p:spPr/>
        <p:txBody>
          <a:bodyPr>
            <a:normAutofit/>
          </a:bodyPr>
          <a:lstStyle/>
          <a:p>
            <a:r>
              <a:rPr lang="en-US" dirty="0"/>
              <a:t>What is a data structure? </a:t>
            </a:r>
            <a:endParaRPr lang="en-TW" dirty="0"/>
          </a:p>
        </p:txBody>
      </p:sp>
      <p:sp>
        <p:nvSpPr>
          <p:cNvPr id="3" name="Content Placeholder 2">
            <a:extLst>
              <a:ext uri="{FF2B5EF4-FFF2-40B4-BE49-F238E27FC236}">
                <a16:creationId xmlns:a16="http://schemas.microsoft.com/office/drawing/2014/main" id="{D233CB5A-60D8-504E-BF54-3DD13E6F4B1F}"/>
              </a:ext>
            </a:extLst>
          </p:cNvPr>
          <p:cNvSpPr>
            <a:spLocks noGrp="1"/>
          </p:cNvSpPr>
          <p:nvPr>
            <p:ph idx="1"/>
          </p:nvPr>
        </p:nvSpPr>
        <p:spPr/>
        <p:txBody>
          <a:bodyPr/>
          <a:lstStyle/>
          <a:p>
            <a:r>
              <a:rPr lang="en-US" dirty="0"/>
              <a:t>A data structure is a conceptual structure for organizing information </a:t>
            </a:r>
          </a:p>
          <a:p>
            <a:r>
              <a:rPr lang="en-US" dirty="0"/>
              <a:t>There are many different ways of organizing information </a:t>
            </a:r>
          </a:p>
          <a:p>
            <a:r>
              <a:rPr lang="en-US" b="1" dirty="0">
                <a:solidFill>
                  <a:srgbClr val="FF0000"/>
                </a:solidFill>
              </a:rPr>
              <a:t>Different structures have different advantages and disadvantages </a:t>
            </a:r>
          </a:p>
          <a:p>
            <a:endParaRPr lang="en-US" b="1" dirty="0">
              <a:solidFill>
                <a:srgbClr val="FF0000"/>
              </a:solidFill>
            </a:endParaRPr>
          </a:p>
          <a:p>
            <a:r>
              <a:rPr lang="en-US" dirty="0"/>
              <a:t>In other words, we will learn to use different structures to store data</a:t>
            </a:r>
          </a:p>
          <a:p>
            <a:r>
              <a:rPr lang="en-US" dirty="0"/>
              <a:t>At the same time, we will analyze their advantages and disadvantages</a:t>
            </a:r>
          </a:p>
          <a:p>
            <a:endParaRPr lang="en-TW" dirty="0"/>
          </a:p>
        </p:txBody>
      </p:sp>
    </p:spTree>
    <p:extLst>
      <p:ext uri="{BB962C8B-B14F-4D97-AF65-F5344CB8AC3E}">
        <p14:creationId xmlns:p14="http://schemas.microsoft.com/office/powerpoint/2010/main" val="119538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A82F-C917-D94D-87AA-3B2C61F09CF0}"/>
              </a:ext>
            </a:extLst>
          </p:cNvPr>
          <p:cNvSpPr>
            <a:spLocks noGrp="1"/>
          </p:cNvSpPr>
          <p:nvPr>
            <p:ph type="title"/>
          </p:nvPr>
        </p:nvSpPr>
        <p:spPr/>
        <p:txBody>
          <a:bodyPr>
            <a:normAutofit/>
          </a:bodyPr>
          <a:lstStyle/>
          <a:p>
            <a:r>
              <a:rPr lang="en-US" b="1" dirty="0"/>
              <a:t>Summary </a:t>
            </a:r>
            <a:endParaRPr lang="en-TW" dirty="0"/>
          </a:p>
        </p:txBody>
      </p:sp>
      <p:sp>
        <p:nvSpPr>
          <p:cNvPr id="3" name="Content Placeholder 2">
            <a:extLst>
              <a:ext uri="{FF2B5EF4-FFF2-40B4-BE49-F238E27FC236}">
                <a16:creationId xmlns:a16="http://schemas.microsoft.com/office/drawing/2014/main" id="{3A71687E-53AC-F745-9894-E5D33C2B0453}"/>
              </a:ext>
            </a:extLst>
          </p:cNvPr>
          <p:cNvSpPr>
            <a:spLocks noGrp="1"/>
          </p:cNvSpPr>
          <p:nvPr>
            <p:ph idx="1"/>
          </p:nvPr>
        </p:nvSpPr>
        <p:spPr/>
        <p:txBody>
          <a:bodyPr/>
          <a:lstStyle/>
          <a:p>
            <a:r>
              <a:rPr lang="en-US" b="1" dirty="0"/>
              <a:t>Algorithm</a:t>
            </a:r>
            <a:r>
              <a:rPr lang="en-US" dirty="0"/>
              <a:t>: A step-by-step procedure for solving a problem via a computational process </a:t>
            </a:r>
          </a:p>
          <a:p>
            <a:endParaRPr lang="en-US" b="1" dirty="0"/>
          </a:p>
          <a:p>
            <a:r>
              <a:rPr lang="en-US" b="1" dirty="0"/>
              <a:t>Program</a:t>
            </a:r>
            <a:r>
              <a:rPr lang="en-US" dirty="0"/>
              <a:t>: An implementation of an algorithm in some programming language </a:t>
            </a:r>
          </a:p>
          <a:p>
            <a:endParaRPr lang="en-US" b="1" dirty="0"/>
          </a:p>
          <a:p>
            <a:r>
              <a:rPr lang="en-US" b="1" dirty="0"/>
              <a:t>Data Structure</a:t>
            </a:r>
            <a:r>
              <a:rPr lang="en-US" dirty="0"/>
              <a:t>: A conceptual system for organizing the data needed to solve some problem </a:t>
            </a:r>
          </a:p>
          <a:p>
            <a:endParaRPr lang="en-TW" dirty="0"/>
          </a:p>
        </p:txBody>
      </p:sp>
    </p:spTree>
    <p:extLst>
      <p:ext uri="{BB962C8B-B14F-4D97-AF65-F5344CB8AC3E}">
        <p14:creationId xmlns:p14="http://schemas.microsoft.com/office/powerpoint/2010/main" val="245892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DA83-1A66-CA43-B3F5-E0D7AF72ADB5}"/>
              </a:ext>
            </a:extLst>
          </p:cNvPr>
          <p:cNvSpPr>
            <a:spLocks noGrp="1"/>
          </p:cNvSpPr>
          <p:nvPr>
            <p:ph type="title"/>
          </p:nvPr>
        </p:nvSpPr>
        <p:spPr/>
        <p:txBody>
          <a:bodyPr/>
          <a:lstStyle/>
          <a:p>
            <a:r>
              <a:rPr lang="en-US" b="1" dirty="0"/>
              <a:t>Summary </a:t>
            </a:r>
            <a:endParaRPr lang="en-TW" dirty="0"/>
          </a:p>
        </p:txBody>
      </p:sp>
      <p:sp>
        <p:nvSpPr>
          <p:cNvPr id="3" name="Content Placeholder 2">
            <a:extLst>
              <a:ext uri="{FF2B5EF4-FFF2-40B4-BE49-F238E27FC236}">
                <a16:creationId xmlns:a16="http://schemas.microsoft.com/office/drawing/2014/main" id="{B867399B-3DFB-5D4A-B022-E535012540B1}"/>
              </a:ext>
            </a:extLst>
          </p:cNvPr>
          <p:cNvSpPr>
            <a:spLocks noGrp="1"/>
          </p:cNvSpPr>
          <p:nvPr>
            <p:ph idx="1"/>
          </p:nvPr>
        </p:nvSpPr>
        <p:spPr/>
        <p:txBody>
          <a:bodyPr/>
          <a:lstStyle/>
          <a:p>
            <a:r>
              <a:rPr lang="en-TW" dirty="0"/>
              <a:t>Algorithm is like </a:t>
            </a:r>
            <a:r>
              <a:rPr lang="en-TW"/>
              <a:t>your idea, </a:t>
            </a:r>
            <a:r>
              <a:rPr lang="en-TW" dirty="0"/>
              <a:t>and program is its </a:t>
            </a:r>
            <a:r>
              <a:rPr lang="en-US" dirty="0"/>
              <a:t>implementation.</a:t>
            </a:r>
            <a:r>
              <a:rPr lang="en-TW" dirty="0"/>
              <a:t> </a:t>
            </a:r>
          </a:p>
        </p:txBody>
      </p:sp>
      <p:pic>
        <p:nvPicPr>
          <p:cNvPr id="4" name="Picture 3">
            <a:extLst>
              <a:ext uri="{FF2B5EF4-FFF2-40B4-BE49-F238E27FC236}">
                <a16:creationId xmlns:a16="http://schemas.microsoft.com/office/drawing/2014/main" id="{90C6C5B5-6FA7-DC4C-AF54-DFD5D35EA624}"/>
              </a:ext>
            </a:extLst>
          </p:cNvPr>
          <p:cNvPicPr>
            <a:picLocks noChangeAspect="1"/>
          </p:cNvPicPr>
          <p:nvPr/>
        </p:nvPicPr>
        <p:blipFill>
          <a:blip r:embed="rId2"/>
          <a:stretch>
            <a:fillRect/>
          </a:stretch>
        </p:blipFill>
        <p:spPr>
          <a:xfrm>
            <a:off x="696271" y="2930354"/>
            <a:ext cx="2374900" cy="3213100"/>
          </a:xfrm>
          <a:prstGeom prst="rect">
            <a:avLst/>
          </a:prstGeom>
        </p:spPr>
      </p:pic>
      <p:sp>
        <p:nvSpPr>
          <p:cNvPr id="5" name="Rectangle 4">
            <a:extLst>
              <a:ext uri="{FF2B5EF4-FFF2-40B4-BE49-F238E27FC236}">
                <a16:creationId xmlns:a16="http://schemas.microsoft.com/office/drawing/2014/main" id="{38613EE3-B515-9D49-89CD-9F91A83638C3}"/>
              </a:ext>
            </a:extLst>
          </p:cNvPr>
          <p:cNvSpPr/>
          <p:nvPr/>
        </p:nvSpPr>
        <p:spPr>
          <a:xfrm>
            <a:off x="696271" y="2284023"/>
            <a:ext cx="1675139" cy="523220"/>
          </a:xfrm>
          <a:prstGeom prst="rect">
            <a:avLst/>
          </a:prstGeom>
        </p:spPr>
        <p:txBody>
          <a:bodyPr wrap="none">
            <a:spAutoFit/>
          </a:bodyPr>
          <a:lstStyle/>
          <a:p>
            <a:r>
              <a:rPr lang="en-US" sz="2800" b="1" dirty="0"/>
              <a:t>Algorithm</a:t>
            </a:r>
            <a:endParaRPr lang="en-TW" sz="2800" dirty="0"/>
          </a:p>
        </p:txBody>
      </p:sp>
      <p:sp>
        <p:nvSpPr>
          <p:cNvPr id="8" name="Rectangle 7">
            <a:extLst>
              <a:ext uri="{FF2B5EF4-FFF2-40B4-BE49-F238E27FC236}">
                <a16:creationId xmlns:a16="http://schemas.microsoft.com/office/drawing/2014/main" id="{A14D3CF9-16DA-2440-A998-BDFBE9ADF4D1}"/>
              </a:ext>
            </a:extLst>
          </p:cNvPr>
          <p:cNvSpPr/>
          <p:nvPr/>
        </p:nvSpPr>
        <p:spPr>
          <a:xfrm>
            <a:off x="5189790" y="2824153"/>
            <a:ext cx="3712546" cy="3785652"/>
          </a:xfrm>
          <a:prstGeom prst="rect">
            <a:avLst/>
          </a:prstGeom>
          <a:ln w="38100">
            <a:solidFill>
              <a:srgbClr val="FF0000"/>
            </a:solidFill>
          </a:ln>
        </p:spPr>
        <p:txBody>
          <a:bodyPr wrap="square">
            <a:spAutoFit/>
          </a:bodyPr>
          <a:lstStyle/>
          <a:p>
            <a:r>
              <a:rPr lang="en-US" sz="1000" dirty="0">
                <a:solidFill>
                  <a:srgbClr val="A71D5D"/>
                </a:solidFill>
                <a:latin typeface="Source Code Pro"/>
                <a:ea typeface="Microsoft YaHei" panose="020B0503020204020204" pitchFamily="34" charset="-122"/>
              </a:rPr>
              <a:t>public</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class</a:t>
            </a:r>
            <a:r>
              <a:rPr lang="en-US" sz="1000" dirty="0">
                <a:solidFill>
                  <a:srgbClr val="333333"/>
                </a:solidFill>
                <a:latin typeface="Source Code Pro"/>
                <a:ea typeface="Microsoft YaHei" panose="020B0503020204020204" pitchFamily="34" charset="-122"/>
              </a:rPr>
              <a:t> </a:t>
            </a:r>
            <a:r>
              <a:rPr lang="en-US" sz="1000" dirty="0" err="1">
                <a:solidFill>
                  <a:srgbClr val="795DA3"/>
                </a:solidFill>
                <a:latin typeface="Source Code Pro"/>
                <a:ea typeface="Microsoft YaHei" panose="020B0503020204020204" pitchFamily="34" charset="-122"/>
              </a:rPr>
              <a:t>BubbleSort</a:t>
            </a:r>
            <a:r>
              <a:rPr lang="en-US" sz="1000" dirty="0">
                <a:solidFill>
                  <a:srgbClr val="333333"/>
                </a:solidFill>
                <a:latin typeface="Source Code Pro"/>
                <a:ea typeface="Microsoft YaHei" panose="020B0503020204020204" pitchFamily="34" charset="-122"/>
              </a:rPr>
              <a:t> {</a:t>
            </a:r>
          </a:p>
          <a:p>
            <a:r>
              <a:rPr lang="en-US" sz="1000" dirty="0">
                <a:solidFill>
                  <a:srgbClr val="A71D5D"/>
                </a:solidFill>
                <a:latin typeface="Source Code Pro"/>
                <a:ea typeface="Microsoft YaHei" panose="020B0503020204020204" pitchFamily="34" charset="-122"/>
              </a:rPr>
              <a:t>   public</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void</a:t>
            </a:r>
            <a:r>
              <a:rPr lang="en-US" sz="1000" dirty="0">
                <a:solidFill>
                  <a:srgbClr val="333333"/>
                </a:solidFill>
                <a:latin typeface="Source Code Pro"/>
                <a:ea typeface="Microsoft YaHei" panose="020B0503020204020204" pitchFamily="34" charset="-122"/>
              </a:rPr>
              <a:t> </a:t>
            </a:r>
            <a:r>
              <a:rPr lang="en-US" sz="1000" dirty="0" err="1">
                <a:solidFill>
                  <a:srgbClr val="795DA3"/>
                </a:solidFill>
                <a:latin typeface="Source Code Pro"/>
                <a:ea typeface="Microsoft YaHei" panose="020B0503020204020204" pitchFamily="34" charset="-122"/>
              </a:rPr>
              <a:t>bubbleSort</a:t>
            </a:r>
            <a:r>
              <a:rPr lang="en-US" sz="1000" dirty="0">
                <a:solidFill>
                  <a:srgbClr val="333333"/>
                </a:solidFill>
                <a:latin typeface="Source Code Pro"/>
                <a:ea typeface="Microsoft YaHei" panose="020B0503020204020204" pitchFamily="34" charset="-122"/>
              </a:rPr>
              <a:t>(Integer[]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int</a:t>
            </a:r>
            <a:r>
              <a:rPr lang="en-US" sz="1000" dirty="0">
                <a:solidFill>
                  <a:srgbClr val="333333"/>
                </a:solidFill>
                <a:latin typeface="Source Code Pro"/>
                <a:ea typeface="Microsoft YaHei" panose="020B0503020204020204" pitchFamily="34" charset="-122"/>
              </a:rPr>
              <a:t> n) {</a:t>
            </a:r>
          </a:p>
          <a:p>
            <a:r>
              <a:rPr lang="en-US" sz="1000" dirty="0">
                <a:solidFill>
                  <a:srgbClr val="A71D5D"/>
                </a:solidFill>
                <a:latin typeface="Source Code Pro"/>
                <a:ea typeface="Microsoft YaHei" panose="020B0503020204020204" pitchFamily="34" charset="-122"/>
              </a:rPr>
              <a:t>      if</a:t>
            </a:r>
            <a:r>
              <a:rPr lang="en-US" sz="1000" dirty="0">
                <a:solidFill>
                  <a:srgbClr val="333333"/>
                </a:solidFill>
                <a:latin typeface="Source Code Pro"/>
                <a:ea typeface="Microsoft YaHei" panose="020B0503020204020204" pitchFamily="34" charset="-122"/>
              </a:rPr>
              <a:t> (n &lt;= 1) </a:t>
            </a:r>
            <a:r>
              <a:rPr lang="en-US" sz="1000" dirty="0">
                <a:solidFill>
                  <a:srgbClr val="A71D5D"/>
                </a:solidFill>
                <a:latin typeface="Source Code Pro"/>
                <a:ea typeface="Microsoft YaHei" panose="020B0503020204020204" pitchFamily="34" charset="-122"/>
              </a:rPr>
              <a:t>return</a:t>
            </a:r>
            <a:r>
              <a:rPr lang="en-US" sz="1000" dirty="0">
                <a:solidFill>
                  <a:srgbClr val="333333"/>
                </a:solidFill>
                <a:latin typeface="Source Code Pro"/>
                <a:ea typeface="Microsoft YaHei" panose="020B0503020204020204" pitchFamily="34" charset="-122"/>
              </a:rPr>
              <a:t>; </a:t>
            </a:r>
          </a:p>
          <a:p>
            <a:r>
              <a:rPr lang="en-US" sz="1000" dirty="0">
                <a:solidFill>
                  <a:srgbClr val="A71D5D"/>
                </a:solidFill>
                <a:latin typeface="Source Code Pro"/>
                <a:ea typeface="Microsoft YaHei" panose="020B0503020204020204" pitchFamily="34" charset="-122"/>
              </a:rPr>
              <a:t>      for</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int</a:t>
            </a:r>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i</a:t>
            </a:r>
            <a:r>
              <a:rPr lang="en-US" sz="1000" dirty="0">
                <a:solidFill>
                  <a:srgbClr val="333333"/>
                </a:solidFill>
                <a:latin typeface="Source Code Pro"/>
                <a:ea typeface="Microsoft YaHei" panose="020B0503020204020204" pitchFamily="34" charset="-122"/>
              </a:rPr>
              <a:t> = 0; </a:t>
            </a:r>
            <a:r>
              <a:rPr lang="en-US" sz="1000" dirty="0" err="1">
                <a:solidFill>
                  <a:srgbClr val="333333"/>
                </a:solidFill>
                <a:latin typeface="Source Code Pro"/>
                <a:ea typeface="Microsoft YaHei" panose="020B0503020204020204" pitchFamily="34" charset="-122"/>
              </a:rPr>
              <a:t>i</a:t>
            </a:r>
            <a:r>
              <a:rPr lang="en-US" sz="1000" dirty="0">
                <a:solidFill>
                  <a:srgbClr val="333333"/>
                </a:solidFill>
                <a:latin typeface="Source Code Pro"/>
                <a:ea typeface="Microsoft YaHei" panose="020B0503020204020204" pitchFamily="34" charset="-122"/>
              </a:rPr>
              <a:t> &lt; n; ++</a:t>
            </a:r>
            <a:r>
              <a:rPr lang="en-US" sz="1000" dirty="0" err="1">
                <a:solidFill>
                  <a:srgbClr val="333333"/>
                </a:solidFill>
                <a:latin typeface="Source Code Pro"/>
                <a:ea typeface="Microsoft YaHei" panose="020B0503020204020204" pitchFamily="34" charset="-122"/>
              </a:rPr>
              <a:t>i</a:t>
            </a:r>
            <a:r>
              <a:rPr lang="en-US" sz="1000" dirty="0">
                <a:solidFill>
                  <a:srgbClr val="333333"/>
                </a:solidFill>
                <a:latin typeface="Source Code Pro"/>
                <a:ea typeface="Microsoft YaHei" panose="020B0503020204020204" pitchFamily="34" charset="-122"/>
              </a:rPr>
              <a:t>) {</a:t>
            </a:r>
          </a:p>
          <a:p>
            <a:r>
              <a:rPr lang="en-US" sz="1000" dirty="0">
                <a:solidFill>
                  <a:srgbClr val="A71D5D"/>
                </a:solidFill>
                <a:latin typeface="Source Code Pro"/>
                <a:ea typeface="Microsoft YaHei" panose="020B0503020204020204" pitchFamily="34" charset="-122"/>
              </a:rPr>
              <a:t>         </a:t>
            </a:r>
            <a:r>
              <a:rPr lang="en-US" sz="1000" dirty="0" err="1">
                <a:solidFill>
                  <a:srgbClr val="A71D5D"/>
                </a:solidFill>
                <a:latin typeface="Source Code Pro"/>
                <a:ea typeface="Microsoft YaHei" panose="020B0503020204020204" pitchFamily="34" charset="-122"/>
              </a:rPr>
              <a:t>boolean</a:t>
            </a:r>
            <a:r>
              <a:rPr lang="en-US" sz="1000" dirty="0">
                <a:solidFill>
                  <a:srgbClr val="333333"/>
                </a:solidFill>
                <a:latin typeface="Source Code Pro"/>
                <a:ea typeface="Microsoft YaHei" panose="020B0503020204020204" pitchFamily="34" charset="-122"/>
              </a:rPr>
              <a:t> flag = </a:t>
            </a:r>
            <a:r>
              <a:rPr lang="en-US" sz="1000" dirty="0">
                <a:solidFill>
                  <a:srgbClr val="A71D5D"/>
                </a:solidFill>
                <a:latin typeface="Source Code Pro"/>
                <a:ea typeface="Microsoft YaHei" panose="020B0503020204020204" pitchFamily="34" charset="-122"/>
              </a:rPr>
              <a:t>false</a:t>
            </a:r>
            <a:r>
              <a:rPr lang="en-US" sz="1000" dirty="0">
                <a:solidFill>
                  <a:srgbClr val="333333"/>
                </a:solidFill>
                <a:latin typeface="Source Code Pro"/>
                <a:ea typeface="Microsoft YaHei" panose="020B0503020204020204" pitchFamily="34" charset="-122"/>
              </a:rPr>
              <a:t>;</a:t>
            </a:r>
          </a:p>
          <a:p>
            <a:r>
              <a:rPr lang="en-US" sz="1000" dirty="0">
                <a:solidFill>
                  <a:srgbClr val="A71D5D"/>
                </a:solidFill>
                <a:latin typeface="Source Code Pro"/>
                <a:ea typeface="Microsoft YaHei" panose="020B0503020204020204" pitchFamily="34" charset="-122"/>
              </a:rPr>
              <a:t>         for</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int</a:t>
            </a:r>
            <a:r>
              <a:rPr lang="en-US" sz="1000" dirty="0">
                <a:solidFill>
                  <a:srgbClr val="333333"/>
                </a:solidFill>
                <a:latin typeface="Source Code Pro"/>
                <a:ea typeface="Microsoft YaHei" panose="020B0503020204020204" pitchFamily="34" charset="-122"/>
              </a:rPr>
              <a:t> j = 0; j &lt; n - </a:t>
            </a:r>
            <a:r>
              <a:rPr lang="en-US" sz="1000" dirty="0" err="1">
                <a:solidFill>
                  <a:srgbClr val="333333"/>
                </a:solidFill>
                <a:latin typeface="Source Code Pro"/>
                <a:ea typeface="Microsoft YaHei" panose="020B0503020204020204" pitchFamily="34" charset="-122"/>
              </a:rPr>
              <a:t>i</a:t>
            </a:r>
            <a:r>
              <a:rPr lang="en-US" sz="1000" dirty="0">
                <a:solidFill>
                  <a:srgbClr val="333333"/>
                </a:solidFill>
                <a:latin typeface="Source Code Pro"/>
                <a:ea typeface="Microsoft YaHei" panose="020B0503020204020204" pitchFamily="34" charset="-122"/>
              </a:rPr>
              <a:t> - 1; ++j) {</a:t>
            </a:r>
          </a:p>
          <a:p>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if</a:t>
            </a:r>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[j] &gt;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[j + 1]) { </a:t>
            </a:r>
            <a:endParaRPr lang="ja-JP" altLang="en-US" sz="1000">
              <a:solidFill>
                <a:srgbClr val="333333"/>
              </a:solidFill>
              <a:latin typeface="Source Code Pro"/>
              <a:ea typeface="Microsoft YaHei" panose="020B0503020204020204" pitchFamily="34" charset="-122"/>
            </a:endParaRPr>
          </a:p>
          <a:p>
            <a:r>
              <a:rPr lang="en-US" sz="1000" dirty="0">
                <a:solidFill>
                  <a:srgbClr val="A71D5D"/>
                </a:solidFill>
                <a:latin typeface="Source Code Pro"/>
                <a:ea typeface="Microsoft YaHei" panose="020B0503020204020204" pitchFamily="34" charset="-122"/>
              </a:rPr>
              <a:t>               int</a:t>
            </a:r>
            <a:r>
              <a:rPr lang="en-US" sz="1000" dirty="0">
                <a:solidFill>
                  <a:srgbClr val="333333"/>
                </a:solidFill>
                <a:latin typeface="Source Code Pro"/>
                <a:ea typeface="Microsoft YaHei" panose="020B0503020204020204" pitchFamily="34" charset="-122"/>
              </a:rPr>
              <a:t> temp =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[j];</a:t>
            </a:r>
          </a:p>
          <a:p>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[j] =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[j + 1];</a:t>
            </a:r>
          </a:p>
          <a:p>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[j + 1] = temp;</a:t>
            </a:r>
          </a:p>
          <a:p>
            <a:r>
              <a:rPr lang="en-US" sz="1000" dirty="0">
                <a:solidFill>
                  <a:srgbClr val="333333"/>
                </a:solidFill>
                <a:latin typeface="Source Code Pro"/>
                <a:ea typeface="Microsoft YaHei" panose="020B0503020204020204" pitchFamily="34" charset="-122"/>
              </a:rPr>
              <a:t>               flag = </a:t>
            </a:r>
            <a:r>
              <a:rPr lang="en-US" sz="1000" dirty="0">
                <a:solidFill>
                  <a:srgbClr val="A71D5D"/>
                </a:solidFill>
                <a:latin typeface="Source Code Pro"/>
                <a:ea typeface="Microsoft YaHei" panose="020B0503020204020204" pitchFamily="34" charset="-122"/>
              </a:rPr>
              <a:t>true</a:t>
            </a:r>
            <a:r>
              <a:rPr lang="en-US" sz="1000" dirty="0">
                <a:solidFill>
                  <a:srgbClr val="333333"/>
                </a:solidFill>
                <a:latin typeface="Source Code Pro"/>
                <a:ea typeface="Microsoft YaHei" panose="020B0503020204020204" pitchFamily="34" charset="-122"/>
              </a:rPr>
              <a:t>;</a:t>
            </a:r>
          </a:p>
          <a:p>
            <a:r>
              <a:rPr lang="en-US" sz="1000" dirty="0">
                <a:solidFill>
                  <a:srgbClr val="333333"/>
                </a:solidFill>
                <a:latin typeface="Source Code Pro"/>
                <a:ea typeface="Microsoft YaHei" panose="020B0503020204020204" pitchFamily="34" charset="-122"/>
              </a:rPr>
              <a:t>            }</a:t>
            </a:r>
          </a:p>
          <a:p>
            <a:r>
              <a:rPr lang="en-US" sz="1000" dirty="0">
                <a:solidFill>
                  <a:srgbClr val="333333"/>
                </a:solidFill>
                <a:latin typeface="Source Code Pro"/>
                <a:ea typeface="Microsoft YaHei" panose="020B0503020204020204" pitchFamily="34" charset="-122"/>
              </a:rPr>
              <a:t>         }</a:t>
            </a:r>
          </a:p>
          <a:p>
            <a:r>
              <a:rPr lang="en-US" sz="1000" dirty="0">
                <a:solidFill>
                  <a:srgbClr val="A71D5D"/>
                </a:solidFill>
                <a:latin typeface="Source Code Pro"/>
                <a:ea typeface="Microsoft YaHei" panose="020B0503020204020204" pitchFamily="34" charset="-122"/>
              </a:rPr>
              <a:t>      if</a:t>
            </a:r>
            <a:r>
              <a:rPr lang="en-US" sz="1000" dirty="0">
                <a:solidFill>
                  <a:srgbClr val="333333"/>
                </a:solidFill>
                <a:latin typeface="Source Code Pro"/>
                <a:ea typeface="Microsoft YaHei" panose="020B0503020204020204" pitchFamily="34" charset="-122"/>
              </a:rPr>
              <a:t> (!flag) </a:t>
            </a:r>
            <a:r>
              <a:rPr lang="en-US" sz="1000" dirty="0">
                <a:solidFill>
                  <a:srgbClr val="A71D5D"/>
                </a:solidFill>
                <a:latin typeface="Source Code Pro"/>
                <a:ea typeface="Microsoft YaHei" panose="020B0503020204020204" pitchFamily="34" charset="-122"/>
              </a:rPr>
              <a:t>break</a:t>
            </a:r>
            <a:r>
              <a:rPr lang="en-US" sz="1000" dirty="0">
                <a:solidFill>
                  <a:srgbClr val="333333"/>
                </a:solidFill>
                <a:latin typeface="Source Code Pro"/>
                <a:ea typeface="Microsoft YaHei" panose="020B0503020204020204" pitchFamily="34" charset="-122"/>
              </a:rPr>
              <a:t>;</a:t>
            </a:r>
            <a:endParaRPr lang="ja-JP" altLang="en-US" sz="1000">
              <a:solidFill>
                <a:srgbClr val="333333"/>
              </a:solidFill>
              <a:latin typeface="Source Code Pro"/>
              <a:ea typeface="Microsoft YaHei" panose="020B0503020204020204" pitchFamily="34" charset="-122"/>
            </a:endParaRPr>
          </a:p>
          <a:p>
            <a:r>
              <a:rPr lang="en-US" altLang="ja-JP" sz="1000" dirty="0">
                <a:solidFill>
                  <a:srgbClr val="333333"/>
                </a:solidFill>
                <a:latin typeface="Source Code Pro"/>
                <a:ea typeface="Microsoft YaHei" panose="020B0503020204020204" pitchFamily="34" charset="-122"/>
              </a:rPr>
              <a:t>      }</a:t>
            </a:r>
          </a:p>
          <a:p>
            <a:r>
              <a:rPr lang="en-US" altLang="ja-JP" sz="1000" dirty="0">
                <a:solidFill>
                  <a:srgbClr val="333333"/>
                </a:solidFill>
                <a:latin typeface="Source Code Pro"/>
                <a:ea typeface="Microsoft YaHei" panose="020B0503020204020204" pitchFamily="34" charset="-122"/>
              </a:rPr>
              <a:t>   }</a:t>
            </a:r>
          </a:p>
          <a:p>
            <a:r>
              <a:rPr lang="en-US" sz="1000" dirty="0">
                <a:solidFill>
                  <a:srgbClr val="A71D5D"/>
                </a:solidFill>
                <a:latin typeface="Source Code Pro"/>
                <a:ea typeface="Microsoft YaHei" panose="020B0503020204020204" pitchFamily="34" charset="-122"/>
              </a:rPr>
              <a:t>   public</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static</a:t>
            </a:r>
            <a:r>
              <a:rPr lang="en-US" sz="1000" dirty="0">
                <a:solidFill>
                  <a:srgbClr val="333333"/>
                </a:solidFill>
                <a:latin typeface="Source Code Pro"/>
                <a:ea typeface="Microsoft YaHei" panose="020B0503020204020204" pitchFamily="34" charset="-122"/>
              </a:rPr>
              <a:t> </a:t>
            </a:r>
            <a:r>
              <a:rPr lang="en-US" sz="1000" dirty="0">
                <a:solidFill>
                  <a:srgbClr val="A71D5D"/>
                </a:solidFill>
                <a:latin typeface="Source Code Pro"/>
                <a:ea typeface="Microsoft YaHei" panose="020B0503020204020204" pitchFamily="34" charset="-122"/>
              </a:rPr>
              <a:t>void</a:t>
            </a:r>
            <a:r>
              <a:rPr lang="en-US" sz="1000" dirty="0">
                <a:solidFill>
                  <a:srgbClr val="333333"/>
                </a:solidFill>
                <a:latin typeface="Source Code Pro"/>
                <a:ea typeface="Microsoft YaHei" panose="020B0503020204020204" pitchFamily="34" charset="-122"/>
              </a:rPr>
              <a:t> </a:t>
            </a:r>
            <a:r>
              <a:rPr lang="en-US" sz="1000" dirty="0">
                <a:solidFill>
                  <a:srgbClr val="795DA3"/>
                </a:solidFill>
                <a:latin typeface="Source Code Pro"/>
                <a:ea typeface="Microsoft YaHei" panose="020B0503020204020204" pitchFamily="34" charset="-122"/>
              </a:rPr>
              <a:t>main</a:t>
            </a:r>
            <a:r>
              <a:rPr lang="en-US" sz="1000" dirty="0">
                <a:solidFill>
                  <a:srgbClr val="333333"/>
                </a:solidFill>
                <a:latin typeface="Source Code Pro"/>
                <a:ea typeface="Microsoft YaHei" panose="020B0503020204020204" pitchFamily="34" charset="-122"/>
              </a:rPr>
              <a:t>(String[] </a:t>
            </a:r>
            <a:r>
              <a:rPr lang="en-US" sz="1000" dirty="0" err="1">
                <a:solidFill>
                  <a:srgbClr val="333333"/>
                </a:solidFill>
                <a:latin typeface="Source Code Pro"/>
                <a:ea typeface="Microsoft YaHei" panose="020B0503020204020204" pitchFamily="34" charset="-122"/>
              </a:rPr>
              <a:t>args</a:t>
            </a:r>
            <a:r>
              <a:rPr lang="en-US" sz="1000" dirty="0">
                <a:solidFill>
                  <a:srgbClr val="333333"/>
                </a:solidFill>
                <a:latin typeface="Source Code Pro"/>
                <a:ea typeface="Microsoft YaHei" panose="020B0503020204020204" pitchFamily="34" charset="-122"/>
              </a:rPr>
              <a:t>) {</a:t>
            </a:r>
          </a:p>
          <a:p>
            <a:r>
              <a:rPr lang="en-US" sz="1000" dirty="0">
                <a:solidFill>
                  <a:srgbClr val="333333"/>
                </a:solidFill>
                <a:latin typeface="Source Code Pro"/>
                <a:ea typeface="Microsoft YaHei" panose="020B0503020204020204" pitchFamily="34" charset="-122"/>
              </a:rPr>
              <a:t>      Integer </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 = {2, 4, 7, 6, 8, 5, 9};</a:t>
            </a:r>
          </a:p>
          <a:p>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SortUtil.show</a:t>
            </a:r>
            <a:r>
              <a:rPr lang="en-US" sz="1000" dirty="0">
                <a:solidFill>
                  <a:srgbClr val="333333"/>
                </a:solidFill>
                <a:latin typeface="Source Code Pro"/>
                <a:ea typeface="Microsoft YaHei" panose="020B0503020204020204" pitchFamily="34" charset="-122"/>
              </a:rPr>
              <a:t>(</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a:t>
            </a:r>
          </a:p>
          <a:p>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BubbleSort</a:t>
            </a:r>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bubbleSort</a:t>
            </a:r>
            <a:r>
              <a:rPr lang="en-US" sz="1000" dirty="0">
                <a:solidFill>
                  <a:srgbClr val="333333"/>
                </a:solidFill>
                <a:latin typeface="Source Code Pro"/>
                <a:ea typeface="Microsoft YaHei" panose="020B0503020204020204" pitchFamily="34" charset="-122"/>
              </a:rPr>
              <a:t> = </a:t>
            </a:r>
            <a:r>
              <a:rPr lang="en-US" sz="1000" dirty="0">
                <a:solidFill>
                  <a:srgbClr val="A71D5D"/>
                </a:solidFill>
                <a:latin typeface="Source Code Pro"/>
                <a:ea typeface="Microsoft YaHei" panose="020B0503020204020204" pitchFamily="34" charset="-122"/>
              </a:rPr>
              <a:t>new</a:t>
            </a:r>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BubbleSort</a:t>
            </a:r>
            <a:r>
              <a:rPr lang="en-US" sz="1000" dirty="0">
                <a:solidFill>
                  <a:srgbClr val="333333"/>
                </a:solidFill>
                <a:latin typeface="Source Code Pro"/>
                <a:ea typeface="Microsoft YaHei" panose="020B0503020204020204" pitchFamily="34" charset="-122"/>
              </a:rPr>
              <a:t>();</a:t>
            </a:r>
          </a:p>
          <a:p>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bubbleSort.bubbleSort</a:t>
            </a:r>
            <a:r>
              <a:rPr lang="en-US" sz="1000" dirty="0">
                <a:solidFill>
                  <a:srgbClr val="333333"/>
                </a:solidFill>
                <a:latin typeface="Source Code Pro"/>
                <a:ea typeface="Microsoft YaHei" panose="020B0503020204020204" pitchFamily="34" charset="-122"/>
              </a:rPr>
              <a:t>(</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arr.length</a:t>
            </a:r>
            <a:r>
              <a:rPr lang="en-US" sz="1000" dirty="0">
                <a:solidFill>
                  <a:srgbClr val="333333"/>
                </a:solidFill>
                <a:latin typeface="Source Code Pro"/>
                <a:ea typeface="Microsoft YaHei" panose="020B0503020204020204" pitchFamily="34" charset="-122"/>
              </a:rPr>
              <a:t>);</a:t>
            </a:r>
          </a:p>
          <a:p>
            <a:r>
              <a:rPr lang="en-US" sz="1000" dirty="0">
                <a:solidFill>
                  <a:srgbClr val="333333"/>
                </a:solidFill>
                <a:latin typeface="Source Code Pro"/>
                <a:ea typeface="Microsoft YaHei" panose="020B0503020204020204" pitchFamily="34" charset="-122"/>
              </a:rPr>
              <a:t>      </a:t>
            </a:r>
            <a:r>
              <a:rPr lang="en-US" sz="1000" dirty="0" err="1">
                <a:solidFill>
                  <a:srgbClr val="333333"/>
                </a:solidFill>
                <a:latin typeface="Source Code Pro"/>
                <a:ea typeface="Microsoft YaHei" panose="020B0503020204020204" pitchFamily="34" charset="-122"/>
              </a:rPr>
              <a:t>SortUtil.show</a:t>
            </a:r>
            <a:r>
              <a:rPr lang="en-US" sz="1000" dirty="0">
                <a:solidFill>
                  <a:srgbClr val="333333"/>
                </a:solidFill>
                <a:latin typeface="Source Code Pro"/>
                <a:ea typeface="Microsoft YaHei" panose="020B0503020204020204" pitchFamily="34" charset="-122"/>
              </a:rPr>
              <a:t>(</a:t>
            </a:r>
            <a:r>
              <a:rPr lang="en-US" sz="1000" dirty="0" err="1">
                <a:solidFill>
                  <a:srgbClr val="333333"/>
                </a:solidFill>
                <a:latin typeface="Source Code Pro"/>
                <a:ea typeface="Microsoft YaHei" panose="020B0503020204020204" pitchFamily="34" charset="-122"/>
              </a:rPr>
              <a:t>arr</a:t>
            </a:r>
            <a:r>
              <a:rPr lang="en-US" sz="1000" dirty="0">
                <a:solidFill>
                  <a:srgbClr val="333333"/>
                </a:solidFill>
                <a:latin typeface="Source Code Pro"/>
                <a:ea typeface="Microsoft YaHei" panose="020B0503020204020204" pitchFamily="34" charset="-122"/>
              </a:rPr>
              <a:t>);</a:t>
            </a:r>
          </a:p>
          <a:p>
            <a:r>
              <a:rPr lang="en-US" sz="1000" dirty="0">
                <a:solidFill>
                  <a:srgbClr val="333333"/>
                </a:solidFill>
                <a:latin typeface="Source Code Pro"/>
                <a:ea typeface="Microsoft YaHei" panose="020B0503020204020204" pitchFamily="34" charset="-122"/>
              </a:rPr>
              <a:t>   }</a:t>
            </a:r>
          </a:p>
          <a:p>
            <a:r>
              <a:rPr lang="en-US" sz="1000" b="0" dirty="0">
                <a:solidFill>
                  <a:srgbClr val="333333"/>
                </a:solidFill>
                <a:effectLst/>
                <a:latin typeface="Source Code Pro"/>
                <a:ea typeface="Microsoft YaHei" panose="020B0503020204020204" pitchFamily="34" charset="-122"/>
              </a:rPr>
              <a:t>}</a:t>
            </a:r>
          </a:p>
        </p:txBody>
      </p:sp>
      <p:sp>
        <p:nvSpPr>
          <p:cNvPr id="9" name="Curved Down Arrow 8">
            <a:extLst>
              <a:ext uri="{FF2B5EF4-FFF2-40B4-BE49-F238E27FC236}">
                <a16:creationId xmlns:a16="http://schemas.microsoft.com/office/drawing/2014/main" id="{08956D04-9E92-2C48-8A5A-FFC0CC2BE79C}"/>
              </a:ext>
            </a:extLst>
          </p:cNvPr>
          <p:cNvSpPr/>
          <p:nvPr/>
        </p:nvSpPr>
        <p:spPr>
          <a:xfrm>
            <a:off x="3071171" y="1702152"/>
            <a:ext cx="2139062" cy="75131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10" name="Rectangle 9">
            <a:extLst>
              <a:ext uri="{FF2B5EF4-FFF2-40B4-BE49-F238E27FC236}">
                <a16:creationId xmlns:a16="http://schemas.microsoft.com/office/drawing/2014/main" id="{D7F0972A-8B20-0841-A4FF-02E2C291E0F0}"/>
              </a:ext>
            </a:extLst>
          </p:cNvPr>
          <p:cNvSpPr/>
          <p:nvPr/>
        </p:nvSpPr>
        <p:spPr>
          <a:xfrm>
            <a:off x="3262818" y="2099357"/>
            <a:ext cx="1547540" cy="461665"/>
          </a:xfrm>
          <a:prstGeom prst="rect">
            <a:avLst/>
          </a:prstGeom>
        </p:spPr>
        <p:txBody>
          <a:bodyPr wrap="none">
            <a:spAutoFit/>
          </a:bodyPr>
          <a:lstStyle/>
          <a:p>
            <a:pPr algn="ctr"/>
            <a:r>
              <a:rPr lang="en-US" sz="2400" dirty="0"/>
              <a:t>implement</a:t>
            </a:r>
            <a:endParaRPr lang="en-TW" sz="2400" dirty="0"/>
          </a:p>
        </p:txBody>
      </p:sp>
      <p:sp>
        <p:nvSpPr>
          <p:cNvPr id="11" name="Rectangle 10">
            <a:extLst>
              <a:ext uri="{FF2B5EF4-FFF2-40B4-BE49-F238E27FC236}">
                <a16:creationId xmlns:a16="http://schemas.microsoft.com/office/drawing/2014/main" id="{EEB7A0C1-D781-2E4B-A175-9D1013BD7669}"/>
              </a:ext>
            </a:extLst>
          </p:cNvPr>
          <p:cNvSpPr/>
          <p:nvPr/>
        </p:nvSpPr>
        <p:spPr>
          <a:xfrm>
            <a:off x="5189790" y="2284023"/>
            <a:ext cx="1451616" cy="523220"/>
          </a:xfrm>
          <a:prstGeom prst="rect">
            <a:avLst/>
          </a:prstGeom>
        </p:spPr>
        <p:txBody>
          <a:bodyPr wrap="none">
            <a:spAutoFit/>
          </a:bodyPr>
          <a:lstStyle/>
          <a:p>
            <a:r>
              <a:rPr lang="en-US" sz="2800" b="1" dirty="0"/>
              <a:t>Program</a:t>
            </a:r>
            <a:endParaRPr lang="en-TW" sz="2800" dirty="0"/>
          </a:p>
        </p:txBody>
      </p:sp>
    </p:spTree>
    <p:extLst>
      <p:ext uri="{BB962C8B-B14F-4D97-AF65-F5344CB8AC3E}">
        <p14:creationId xmlns:p14="http://schemas.microsoft.com/office/powerpoint/2010/main" val="2346376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5345-14D2-5846-85C3-74FBE8591CFE}"/>
              </a:ext>
            </a:extLst>
          </p:cNvPr>
          <p:cNvSpPr>
            <a:spLocks noGrp="1"/>
          </p:cNvSpPr>
          <p:nvPr>
            <p:ph type="title"/>
          </p:nvPr>
        </p:nvSpPr>
        <p:spPr/>
        <p:txBody>
          <a:bodyPr/>
          <a:lstStyle/>
          <a:p>
            <a:endParaRPr lang="en-TW"/>
          </a:p>
        </p:txBody>
      </p:sp>
      <p:sp>
        <p:nvSpPr>
          <p:cNvPr id="3" name="Content Placeholder 2">
            <a:extLst>
              <a:ext uri="{FF2B5EF4-FFF2-40B4-BE49-F238E27FC236}">
                <a16:creationId xmlns:a16="http://schemas.microsoft.com/office/drawing/2014/main" id="{171E789B-DC6D-4B4B-92DB-2CFE1DC4814B}"/>
              </a:ext>
            </a:extLst>
          </p:cNvPr>
          <p:cNvSpPr>
            <a:spLocks noGrp="1"/>
          </p:cNvSpPr>
          <p:nvPr>
            <p:ph idx="1"/>
          </p:nvPr>
        </p:nvSpPr>
        <p:spPr/>
        <p:txBody>
          <a:bodyPr/>
          <a:lstStyle/>
          <a:p>
            <a:endParaRPr lang="en-TW"/>
          </a:p>
        </p:txBody>
      </p:sp>
      <p:pic>
        <p:nvPicPr>
          <p:cNvPr id="4" name="Picture 3">
            <a:extLst>
              <a:ext uri="{FF2B5EF4-FFF2-40B4-BE49-F238E27FC236}">
                <a16:creationId xmlns:a16="http://schemas.microsoft.com/office/drawing/2014/main" id="{53EF635B-8752-AF43-9E1C-C376B83F015F}"/>
              </a:ext>
            </a:extLst>
          </p:cNvPr>
          <p:cNvPicPr>
            <a:picLocks noChangeAspect="1"/>
          </p:cNvPicPr>
          <p:nvPr/>
        </p:nvPicPr>
        <p:blipFill>
          <a:blip r:embed="rId2"/>
          <a:stretch>
            <a:fillRect/>
          </a:stretch>
        </p:blipFill>
        <p:spPr>
          <a:xfrm>
            <a:off x="1320800" y="444500"/>
            <a:ext cx="6502400" cy="5969000"/>
          </a:xfrm>
          <a:prstGeom prst="rect">
            <a:avLst/>
          </a:prstGeom>
        </p:spPr>
      </p:pic>
    </p:spTree>
    <p:extLst>
      <p:ext uri="{BB962C8B-B14F-4D97-AF65-F5344CB8AC3E}">
        <p14:creationId xmlns:p14="http://schemas.microsoft.com/office/powerpoint/2010/main" val="11613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1235-C770-C94B-8A74-49AAFD043873}"/>
              </a:ext>
            </a:extLst>
          </p:cNvPr>
          <p:cNvSpPr>
            <a:spLocks noGrp="1"/>
          </p:cNvSpPr>
          <p:nvPr>
            <p:ph type="title"/>
          </p:nvPr>
        </p:nvSpPr>
        <p:spPr/>
        <p:txBody>
          <a:bodyPr>
            <a:normAutofit/>
          </a:bodyPr>
          <a:lstStyle/>
          <a:p>
            <a:r>
              <a:rPr lang="en-US" dirty="0"/>
              <a:t>Data Structure </a:t>
            </a:r>
            <a:endParaRPr lang="en-TW" dirty="0"/>
          </a:p>
        </p:txBody>
      </p:sp>
      <p:sp>
        <p:nvSpPr>
          <p:cNvPr id="3" name="Content Placeholder 2">
            <a:extLst>
              <a:ext uri="{FF2B5EF4-FFF2-40B4-BE49-F238E27FC236}">
                <a16:creationId xmlns:a16="http://schemas.microsoft.com/office/drawing/2014/main" id="{D329D4AD-507A-5247-BDC2-2A84516D3223}"/>
              </a:ext>
            </a:extLst>
          </p:cNvPr>
          <p:cNvSpPr>
            <a:spLocks noGrp="1"/>
          </p:cNvSpPr>
          <p:nvPr>
            <p:ph idx="1"/>
          </p:nvPr>
        </p:nvSpPr>
        <p:spPr/>
        <p:txBody>
          <a:bodyPr/>
          <a:lstStyle/>
          <a:p>
            <a:r>
              <a:rPr lang="en-US" dirty="0"/>
              <a:t>What are the advantages and disadvantages of this data structure? </a:t>
            </a:r>
          </a:p>
          <a:p>
            <a:endParaRPr lang="en-US" sz="2800" dirty="0"/>
          </a:p>
          <a:p>
            <a:r>
              <a:rPr lang="en-US" sz="2800" dirty="0"/>
              <a:t>Easy to add to </a:t>
            </a:r>
            <a:endParaRPr lang="en-US" dirty="0"/>
          </a:p>
          <a:p>
            <a:r>
              <a:rPr lang="en-US" sz="2800" dirty="0"/>
              <a:t>Difficult to find stuff </a:t>
            </a:r>
            <a:endParaRPr lang="en-US" dirty="0"/>
          </a:p>
          <a:p>
            <a:r>
              <a:rPr lang="en-US" sz="2800" dirty="0"/>
              <a:t>Wasteful of space </a:t>
            </a:r>
          </a:p>
          <a:p>
            <a:endParaRPr lang="en-TW" dirty="0"/>
          </a:p>
        </p:txBody>
      </p:sp>
      <p:pic>
        <p:nvPicPr>
          <p:cNvPr id="6" name="Picture 5">
            <a:extLst>
              <a:ext uri="{FF2B5EF4-FFF2-40B4-BE49-F238E27FC236}">
                <a16:creationId xmlns:a16="http://schemas.microsoft.com/office/drawing/2014/main" id="{351A7DDC-F960-D34C-B3E0-EDFB5EF1373A}"/>
              </a:ext>
            </a:extLst>
          </p:cNvPr>
          <p:cNvPicPr>
            <a:picLocks noChangeAspect="1"/>
          </p:cNvPicPr>
          <p:nvPr/>
        </p:nvPicPr>
        <p:blipFill>
          <a:blip r:embed="rId2"/>
          <a:stretch>
            <a:fillRect/>
          </a:stretch>
        </p:blipFill>
        <p:spPr>
          <a:xfrm>
            <a:off x="3846830" y="1863090"/>
            <a:ext cx="4937276" cy="3589020"/>
          </a:xfrm>
          <a:prstGeom prst="rect">
            <a:avLst/>
          </a:prstGeom>
        </p:spPr>
      </p:pic>
    </p:spTree>
    <p:extLst>
      <p:ext uri="{BB962C8B-B14F-4D97-AF65-F5344CB8AC3E}">
        <p14:creationId xmlns:p14="http://schemas.microsoft.com/office/powerpoint/2010/main" val="207098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4481-A1F3-8D40-8731-8095378E5301}"/>
              </a:ext>
            </a:extLst>
          </p:cNvPr>
          <p:cNvSpPr>
            <a:spLocks noGrp="1"/>
          </p:cNvSpPr>
          <p:nvPr>
            <p:ph type="title"/>
          </p:nvPr>
        </p:nvSpPr>
        <p:spPr/>
        <p:txBody>
          <a:bodyPr/>
          <a:lstStyle/>
          <a:p>
            <a:r>
              <a:rPr lang="en-US" dirty="0"/>
              <a:t>Data Structure </a:t>
            </a:r>
            <a:endParaRPr lang="en-TW" dirty="0"/>
          </a:p>
        </p:txBody>
      </p:sp>
      <p:sp>
        <p:nvSpPr>
          <p:cNvPr id="3" name="Content Placeholder 2">
            <a:extLst>
              <a:ext uri="{FF2B5EF4-FFF2-40B4-BE49-F238E27FC236}">
                <a16:creationId xmlns:a16="http://schemas.microsoft.com/office/drawing/2014/main" id="{2098C94B-5FB3-7745-BEA6-57DBC3D7283B}"/>
              </a:ext>
            </a:extLst>
          </p:cNvPr>
          <p:cNvSpPr>
            <a:spLocks noGrp="1"/>
          </p:cNvSpPr>
          <p:nvPr>
            <p:ph idx="1"/>
          </p:nvPr>
        </p:nvSpPr>
        <p:spPr/>
        <p:txBody>
          <a:bodyPr/>
          <a:lstStyle/>
          <a:p>
            <a:r>
              <a:rPr lang="en-US" dirty="0"/>
              <a:t>What are the advantages and disadvantages of this data structure? </a:t>
            </a:r>
          </a:p>
          <a:p>
            <a:endParaRPr lang="en-US" dirty="0"/>
          </a:p>
          <a:p>
            <a:r>
              <a:rPr lang="en-US" dirty="0"/>
              <a:t>Easy to find stuff </a:t>
            </a:r>
          </a:p>
          <a:p>
            <a:r>
              <a:rPr lang="en-US" dirty="0"/>
              <a:t>Easy to maintain</a:t>
            </a:r>
          </a:p>
          <a:p>
            <a:r>
              <a:rPr lang="en-US" dirty="0"/>
              <a:t>Laborious to add stuff </a:t>
            </a:r>
          </a:p>
          <a:p>
            <a:r>
              <a:rPr lang="en-US" dirty="0"/>
              <a:t>Difficult to expand </a:t>
            </a:r>
          </a:p>
          <a:p>
            <a:endParaRPr lang="en-TW" dirty="0"/>
          </a:p>
        </p:txBody>
      </p:sp>
      <p:pic>
        <p:nvPicPr>
          <p:cNvPr id="6" name="Picture 5">
            <a:extLst>
              <a:ext uri="{FF2B5EF4-FFF2-40B4-BE49-F238E27FC236}">
                <a16:creationId xmlns:a16="http://schemas.microsoft.com/office/drawing/2014/main" id="{566FF370-9D41-504F-8A23-E8773E7A9404}"/>
              </a:ext>
            </a:extLst>
          </p:cNvPr>
          <p:cNvPicPr>
            <a:picLocks noChangeAspect="1"/>
          </p:cNvPicPr>
          <p:nvPr/>
        </p:nvPicPr>
        <p:blipFill>
          <a:blip r:embed="rId2"/>
          <a:stretch>
            <a:fillRect/>
          </a:stretch>
        </p:blipFill>
        <p:spPr>
          <a:xfrm>
            <a:off x="4572000" y="1564322"/>
            <a:ext cx="3572510" cy="5045483"/>
          </a:xfrm>
          <a:prstGeom prst="rect">
            <a:avLst/>
          </a:prstGeom>
        </p:spPr>
      </p:pic>
    </p:spTree>
    <p:extLst>
      <p:ext uri="{BB962C8B-B14F-4D97-AF65-F5344CB8AC3E}">
        <p14:creationId xmlns:p14="http://schemas.microsoft.com/office/powerpoint/2010/main" val="79391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13DC9-C178-2A43-8393-A80FCAAFD756}"/>
              </a:ext>
            </a:extLst>
          </p:cNvPr>
          <p:cNvSpPr>
            <a:spLocks noGrp="1"/>
          </p:cNvSpPr>
          <p:nvPr>
            <p:ph type="title"/>
          </p:nvPr>
        </p:nvSpPr>
        <p:spPr/>
        <p:txBody>
          <a:bodyPr>
            <a:normAutofit/>
          </a:bodyPr>
          <a:lstStyle/>
          <a:p>
            <a:r>
              <a:rPr lang="en-US" dirty="0"/>
              <a:t>What is an algorithm? </a:t>
            </a:r>
            <a:endParaRPr lang="en-TW" dirty="0"/>
          </a:p>
        </p:txBody>
      </p:sp>
      <p:sp>
        <p:nvSpPr>
          <p:cNvPr id="3" name="Content Placeholder 2">
            <a:extLst>
              <a:ext uri="{FF2B5EF4-FFF2-40B4-BE49-F238E27FC236}">
                <a16:creationId xmlns:a16="http://schemas.microsoft.com/office/drawing/2014/main" id="{934C99B5-C4D4-C845-8BFE-0C4C82CC1FCE}"/>
              </a:ext>
            </a:extLst>
          </p:cNvPr>
          <p:cNvSpPr>
            <a:spLocks noGrp="1"/>
          </p:cNvSpPr>
          <p:nvPr>
            <p:ph idx="1"/>
          </p:nvPr>
        </p:nvSpPr>
        <p:spPr/>
        <p:txBody>
          <a:bodyPr>
            <a:normAutofit/>
          </a:bodyPr>
          <a:lstStyle/>
          <a:p>
            <a:r>
              <a:rPr lang="en-US" dirty="0"/>
              <a:t>An algorithm is a precise </a:t>
            </a:r>
            <a:r>
              <a:rPr lang="en-US" b="1" dirty="0">
                <a:solidFill>
                  <a:srgbClr val="FF0000"/>
                </a:solidFill>
              </a:rPr>
              <a:t>step-by-step</a:t>
            </a:r>
            <a:r>
              <a:rPr lang="en-US" dirty="0"/>
              <a:t> plan for solving a problem using a </a:t>
            </a:r>
            <a:r>
              <a:rPr lang="en-US" b="1" dirty="0">
                <a:solidFill>
                  <a:srgbClr val="FF0000"/>
                </a:solidFill>
              </a:rPr>
              <a:t>finite sequence of instructions </a:t>
            </a:r>
          </a:p>
          <a:p>
            <a:r>
              <a:rPr lang="en-US" dirty="0"/>
              <a:t>But how do we know if a set of instructions is comprehensive? </a:t>
            </a:r>
          </a:p>
          <a:p>
            <a:r>
              <a:rPr lang="en-US" dirty="0"/>
              <a:t>It proved extremely difficult for mathematicians to pin down a precise definition for ‘algorithm’ </a:t>
            </a:r>
          </a:p>
          <a:p>
            <a:r>
              <a:rPr lang="en-US" dirty="0"/>
              <a:t>Alan Turing finally managed to provide a comprehensive definition for ‘algorithm’ in the 1930s: </a:t>
            </a:r>
            <a:r>
              <a:rPr lang="en-US" b="1" dirty="0">
                <a:solidFill>
                  <a:srgbClr val="FF0000"/>
                </a:solidFill>
              </a:rPr>
              <a:t>a program that can run on a Turing machine </a:t>
            </a:r>
          </a:p>
          <a:p>
            <a:endParaRPr lang="en-TW" dirty="0"/>
          </a:p>
        </p:txBody>
      </p:sp>
      <p:pic>
        <p:nvPicPr>
          <p:cNvPr id="4" name="Picture 3">
            <a:extLst>
              <a:ext uri="{FF2B5EF4-FFF2-40B4-BE49-F238E27FC236}">
                <a16:creationId xmlns:a16="http://schemas.microsoft.com/office/drawing/2014/main" id="{5374DFC2-271D-8C44-AD52-A2DB97F750A0}"/>
              </a:ext>
            </a:extLst>
          </p:cNvPr>
          <p:cNvPicPr>
            <a:picLocks noChangeAspect="1"/>
          </p:cNvPicPr>
          <p:nvPr/>
        </p:nvPicPr>
        <p:blipFill>
          <a:blip r:embed="rId2"/>
          <a:stretch>
            <a:fillRect/>
          </a:stretch>
        </p:blipFill>
        <p:spPr>
          <a:xfrm>
            <a:off x="5027930" y="4771040"/>
            <a:ext cx="3521710" cy="2008580"/>
          </a:xfrm>
          <a:prstGeom prst="rect">
            <a:avLst/>
          </a:prstGeom>
        </p:spPr>
      </p:pic>
    </p:spTree>
    <p:extLst>
      <p:ext uri="{BB962C8B-B14F-4D97-AF65-F5344CB8AC3E}">
        <p14:creationId xmlns:p14="http://schemas.microsoft.com/office/powerpoint/2010/main" val="1405937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AD08-7DAE-524F-92D5-CCB78B0CA660}"/>
              </a:ext>
            </a:extLst>
          </p:cNvPr>
          <p:cNvSpPr>
            <a:spLocks noGrp="1"/>
          </p:cNvSpPr>
          <p:nvPr>
            <p:ph type="title"/>
          </p:nvPr>
        </p:nvSpPr>
        <p:spPr/>
        <p:txBody>
          <a:bodyPr>
            <a:normAutofit/>
          </a:bodyPr>
          <a:lstStyle/>
          <a:p>
            <a:r>
              <a:rPr lang="en-US" altLang="en-TW" dirty="0"/>
              <a:t>Algorithms</a:t>
            </a:r>
            <a:endParaRPr lang="en-TW" dirty="0"/>
          </a:p>
        </p:txBody>
      </p:sp>
      <p:sp>
        <p:nvSpPr>
          <p:cNvPr id="3" name="Content Placeholder 2">
            <a:extLst>
              <a:ext uri="{FF2B5EF4-FFF2-40B4-BE49-F238E27FC236}">
                <a16:creationId xmlns:a16="http://schemas.microsoft.com/office/drawing/2014/main" id="{3AB56D74-6EEF-044F-B3C1-C4C90A1A1A2E}"/>
              </a:ext>
            </a:extLst>
          </p:cNvPr>
          <p:cNvSpPr>
            <a:spLocks noGrp="1"/>
          </p:cNvSpPr>
          <p:nvPr>
            <p:ph idx="1"/>
          </p:nvPr>
        </p:nvSpPr>
        <p:spPr/>
        <p:txBody>
          <a:bodyPr/>
          <a:lstStyle/>
          <a:p>
            <a:r>
              <a:rPr lang="en-US" altLang="en-US" dirty="0">
                <a:solidFill>
                  <a:srgbClr val="000000"/>
                </a:solidFill>
                <a:latin typeface="Times New Roman" panose="02020603050405020304" pitchFamily="18" charset="0"/>
                <a:cs typeface="Times New Roman" panose="02020603050405020304" pitchFamily="18" charset="0"/>
              </a:rPr>
              <a:t>An </a:t>
            </a:r>
            <a:r>
              <a:rPr lang="en-US" altLang="en-US" dirty="0">
                <a:solidFill>
                  <a:srgbClr val="FF0000"/>
                </a:solidFill>
                <a:latin typeface="Times New Roman" panose="02020603050405020304" pitchFamily="18" charset="0"/>
                <a:cs typeface="Times New Roman" panose="02020603050405020304" pitchFamily="18" charset="0"/>
              </a:rPr>
              <a:t>algorithm</a:t>
            </a:r>
            <a:r>
              <a:rPr lang="en-US" altLang="en-US" dirty="0">
                <a:solidFill>
                  <a:srgbClr val="000000"/>
                </a:solidFill>
                <a:latin typeface="Times New Roman" panose="02020603050405020304" pitchFamily="18" charset="0"/>
                <a:cs typeface="Times New Roman" panose="02020603050405020304" pitchFamily="18" charset="0"/>
              </a:rPr>
              <a:t> is:</a:t>
            </a:r>
          </a:p>
          <a:p>
            <a:pPr lvl="1"/>
            <a:r>
              <a:rPr lang="en-US" altLang="en-US" sz="2800" dirty="0">
                <a:solidFill>
                  <a:srgbClr val="000000"/>
                </a:solidFill>
                <a:latin typeface="Times New Roman" panose="02020603050405020304" pitchFamily="18" charset="0"/>
                <a:cs typeface="Times New Roman" panose="02020603050405020304" pitchFamily="18" charset="0"/>
              </a:rPr>
              <a:t>A well-defined, step-by-step procedure</a:t>
            </a:r>
          </a:p>
          <a:p>
            <a:pPr lvl="1"/>
            <a:r>
              <a:rPr lang="en-US" altLang="en-US" sz="2800" dirty="0">
                <a:solidFill>
                  <a:srgbClr val="000000"/>
                </a:solidFill>
                <a:latin typeface="Times New Roman" panose="02020603050405020304" pitchFamily="18" charset="0"/>
                <a:cs typeface="Times New Roman" panose="02020603050405020304" pitchFamily="18" charset="0"/>
              </a:rPr>
              <a:t>That is guaranteed to terminate</a:t>
            </a:r>
          </a:p>
          <a:p>
            <a:endParaRPr lang="en-US" altLang="en-US" dirty="0">
              <a:solidFill>
                <a:srgbClr val="000000"/>
              </a:solidFill>
              <a:latin typeface="Times New Roman" panose="02020603050405020304" pitchFamily="18" charset="0"/>
              <a:cs typeface="Times New Roman" panose="02020603050405020304" pitchFamily="18" charset="0"/>
            </a:endParaRPr>
          </a:p>
          <a:p>
            <a:r>
              <a:rPr lang="en-US" altLang="en-US" dirty="0">
                <a:solidFill>
                  <a:srgbClr val="000000"/>
                </a:solidFill>
                <a:latin typeface="Times New Roman" panose="02020603050405020304" pitchFamily="18" charset="0"/>
                <a:cs typeface="Times New Roman" panose="02020603050405020304" pitchFamily="18" charset="0"/>
              </a:rPr>
              <a:t>There are literally thousands of published algorithms</a:t>
            </a:r>
          </a:p>
          <a:p>
            <a:r>
              <a:rPr lang="en-US" altLang="en-US" dirty="0">
                <a:solidFill>
                  <a:srgbClr val="000000"/>
                </a:solidFill>
                <a:latin typeface="Times New Roman" panose="02020603050405020304" pitchFamily="18" charset="0"/>
                <a:cs typeface="Times New Roman" panose="02020603050405020304" pitchFamily="18" charset="0"/>
              </a:rPr>
              <a:t>We will cover some of the algorithms from the textbook</a:t>
            </a:r>
          </a:p>
          <a:p>
            <a:endParaRPr lang="en-US" altLang="en-US" dirty="0">
              <a:solidFill>
                <a:srgbClr val="000000"/>
              </a:solidFill>
              <a:latin typeface="Times New Roman" panose="02020603050405020304" pitchFamily="18" charset="0"/>
              <a:cs typeface="Times New Roman" panose="02020603050405020304" pitchFamily="18" charset="0"/>
            </a:endParaRPr>
          </a:p>
          <a:p>
            <a:r>
              <a:rPr lang="en-US" altLang="en-US" dirty="0">
                <a:solidFill>
                  <a:srgbClr val="000000"/>
                </a:solidFill>
                <a:latin typeface="Times New Roman" panose="02020603050405020304" pitchFamily="18" charset="0"/>
                <a:cs typeface="Times New Roman" panose="02020603050405020304" pitchFamily="18" charset="0"/>
              </a:rPr>
              <a:t>It’s almost always better to find an existing algorithm than to re-invent it yourself</a:t>
            </a:r>
          </a:p>
          <a:p>
            <a:pPr lvl="1"/>
            <a:r>
              <a:rPr lang="en-US" altLang="en-US" sz="2800" dirty="0">
                <a:solidFill>
                  <a:srgbClr val="000000"/>
                </a:solidFill>
                <a:latin typeface="Times New Roman" panose="02020603050405020304" pitchFamily="18" charset="0"/>
                <a:cs typeface="Times New Roman" panose="02020603050405020304" pitchFamily="18" charset="0"/>
              </a:rPr>
              <a:t>Always reference your sources</a:t>
            </a:r>
          </a:p>
          <a:p>
            <a:endParaRPr lang="en-TW" dirty="0"/>
          </a:p>
        </p:txBody>
      </p:sp>
    </p:spTree>
    <p:extLst>
      <p:ext uri="{BB962C8B-B14F-4D97-AF65-F5344CB8AC3E}">
        <p14:creationId xmlns:p14="http://schemas.microsoft.com/office/powerpoint/2010/main" val="188456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AEEE-DC56-D844-B1D4-F071118B2F10}"/>
              </a:ext>
            </a:extLst>
          </p:cNvPr>
          <p:cNvSpPr>
            <a:spLocks noGrp="1"/>
          </p:cNvSpPr>
          <p:nvPr>
            <p:ph type="title"/>
          </p:nvPr>
        </p:nvSpPr>
        <p:spPr/>
        <p:txBody>
          <a:bodyPr>
            <a:normAutofit/>
          </a:bodyPr>
          <a:lstStyle/>
          <a:p>
            <a:r>
              <a:rPr lang="en-US" dirty="0"/>
              <a:t>Analysis of algorithms</a:t>
            </a:r>
            <a:endParaRPr lang="en-TW" dirty="0"/>
          </a:p>
        </p:txBody>
      </p:sp>
      <p:sp>
        <p:nvSpPr>
          <p:cNvPr id="3" name="Content Placeholder 2">
            <a:extLst>
              <a:ext uri="{FF2B5EF4-FFF2-40B4-BE49-F238E27FC236}">
                <a16:creationId xmlns:a16="http://schemas.microsoft.com/office/drawing/2014/main" id="{BA5325C4-251A-0F4B-83D0-BAABE93A6647}"/>
              </a:ext>
            </a:extLst>
          </p:cNvPr>
          <p:cNvSpPr>
            <a:spLocks noGrp="1"/>
          </p:cNvSpPr>
          <p:nvPr>
            <p:ph idx="1"/>
          </p:nvPr>
        </p:nvSpPr>
        <p:spPr/>
        <p:txBody>
          <a:bodyPr>
            <a:normAutofit lnSpcReduction="10000"/>
          </a:bodyPr>
          <a:lstStyle/>
          <a:p>
            <a:r>
              <a:rPr lang="en-US" altLang="en-US" dirty="0">
                <a:solidFill>
                  <a:srgbClr val="000000"/>
                </a:solidFill>
                <a:latin typeface="Times New Roman" panose="02020603050405020304" pitchFamily="18" charset="0"/>
                <a:cs typeface="Times New Roman" panose="02020603050405020304" pitchFamily="18" charset="0"/>
              </a:rPr>
              <a:t>Analysis of algorithms is a relatively small part of this course, but it’s an important part</a:t>
            </a:r>
          </a:p>
          <a:p>
            <a:pPr lvl="1"/>
            <a:r>
              <a:rPr lang="en-US" altLang="en-US" sz="2800" dirty="0">
                <a:solidFill>
                  <a:srgbClr val="000000"/>
                </a:solidFill>
                <a:latin typeface="Times New Roman" panose="02020603050405020304" pitchFamily="18" charset="0"/>
                <a:cs typeface="Times New Roman" panose="02020603050405020304" pitchFamily="18" charset="0"/>
              </a:rPr>
              <a:t>Most of the time, programming efficiency is the </a:t>
            </a:r>
            <a:r>
              <a:rPr lang="en-US" altLang="en-US" sz="2800" i="1" dirty="0">
                <a:solidFill>
                  <a:srgbClr val="000000"/>
                </a:solidFill>
                <a:latin typeface="Times New Roman" panose="02020603050405020304" pitchFamily="18" charset="0"/>
                <a:cs typeface="Times New Roman" panose="02020603050405020304" pitchFamily="18" charset="0"/>
              </a:rPr>
              <a:t>wrong goal</a:t>
            </a:r>
            <a:r>
              <a:rPr lang="en-US" altLang="en-US" sz="2800" dirty="0">
                <a:solidFill>
                  <a:srgbClr val="000000"/>
                </a:solidFill>
                <a:latin typeface="Times New Roman" panose="02020603050405020304" pitchFamily="18" charset="0"/>
                <a:cs typeface="Times New Roman" panose="02020603050405020304" pitchFamily="18" charset="0"/>
              </a:rPr>
              <a:t>—you should be making your programs clearer, not faster</a:t>
            </a:r>
          </a:p>
          <a:p>
            <a:pPr lvl="1"/>
            <a:r>
              <a:rPr lang="en-US" altLang="en-US" sz="2800" dirty="0">
                <a:solidFill>
                  <a:srgbClr val="000000"/>
                </a:solidFill>
                <a:latin typeface="Times New Roman" panose="02020603050405020304" pitchFamily="18" charset="0"/>
                <a:cs typeface="Times New Roman" panose="02020603050405020304" pitchFamily="18" charset="0"/>
              </a:rPr>
              <a:t>But sometimes your program is too slow, or it is part of an application where speed is critical</a:t>
            </a:r>
          </a:p>
          <a:p>
            <a:pPr lvl="1"/>
            <a:r>
              <a:rPr lang="en-US" altLang="en-US" sz="2800" dirty="0">
                <a:solidFill>
                  <a:srgbClr val="000000"/>
                </a:solidFill>
                <a:latin typeface="Times New Roman" panose="02020603050405020304" pitchFamily="18" charset="0"/>
                <a:cs typeface="Times New Roman" panose="02020603050405020304" pitchFamily="18" charset="0"/>
              </a:rPr>
              <a:t>Besides, using well-known algorithms often make your program easier to understand</a:t>
            </a:r>
          </a:p>
          <a:p>
            <a:r>
              <a:rPr lang="en-US" altLang="en-US" dirty="0">
                <a:solidFill>
                  <a:srgbClr val="000000"/>
                </a:solidFill>
                <a:latin typeface="Times New Roman" panose="02020603050405020304" pitchFamily="18" charset="0"/>
                <a:cs typeface="Times New Roman" panose="02020603050405020304" pitchFamily="18" charset="0"/>
              </a:rPr>
              <a:t>Analysis can tell you how fast an algorithm will run, and how much space it will require</a:t>
            </a:r>
          </a:p>
          <a:p>
            <a:r>
              <a:rPr lang="en-US" altLang="en-US" dirty="0">
                <a:solidFill>
                  <a:srgbClr val="000000"/>
                </a:solidFill>
                <a:latin typeface="Times New Roman" panose="02020603050405020304" pitchFamily="18" charset="0"/>
                <a:cs typeface="Times New Roman" panose="02020603050405020304" pitchFamily="18" charset="0"/>
              </a:rPr>
              <a:t>When speed is important, a proper choice of algorithm is essential</a:t>
            </a:r>
          </a:p>
          <a:p>
            <a:pPr lvl="1"/>
            <a:r>
              <a:rPr lang="en-US" altLang="en-US" sz="2800" dirty="0">
                <a:solidFill>
                  <a:srgbClr val="000000"/>
                </a:solidFill>
                <a:latin typeface="Times New Roman" panose="02020603050405020304" pitchFamily="18" charset="0"/>
                <a:cs typeface="Times New Roman" panose="02020603050405020304" pitchFamily="18" charset="0"/>
              </a:rPr>
              <a:t>Coding details matter almost not at all</a:t>
            </a:r>
          </a:p>
          <a:p>
            <a:endParaRPr lang="en-TW" dirty="0"/>
          </a:p>
        </p:txBody>
      </p:sp>
    </p:spTree>
    <p:extLst>
      <p:ext uri="{BB962C8B-B14F-4D97-AF65-F5344CB8AC3E}">
        <p14:creationId xmlns:p14="http://schemas.microsoft.com/office/powerpoint/2010/main" val="28401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C1B1-D30A-784E-AE4D-9D71F42936B6}"/>
              </a:ext>
            </a:extLst>
          </p:cNvPr>
          <p:cNvSpPr>
            <a:spLocks noGrp="1"/>
          </p:cNvSpPr>
          <p:nvPr>
            <p:ph type="title"/>
          </p:nvPr>
        </p:nvSpPr>
        <p:spPr/>
        <p:txBody>
          <a:bodyPr>
            <a:normAutofit/>
          </a:bodyPr>
          <a:lstStyle/>
          <a:p>
            <a:r>
              <a:rPr lang="en-US" b="1" dirty="0"/>
              <a:t>Hilbert’s </a:t>
            </a:r>
            <a:r>
              <a:rPr lang="en-US" b="1" dirty="0" err="1"/>
              <a:t>Entscheidungsproblem</a:t>
            </a:r>
            <a:r>
              <a:rPr lang="en-US" b="1" dirty="0"/>
              <a:t> </a:t>
            </a:r>
            <a:endParaRPr lang="en-TW" dirty="0"/>
          </a:p>
        </p:txBody>
      </p:sp>
      <p:sp>
        <p:nvSpPr>
          <p:cNvPr id="3" name="Content Placeholder 2">
            <a:extLst>
              <a:ext uri="{FF2B5EF4-FFF2-40B4-BE49-F238E27FC236}">
                <a16:creationId xmlns:a16="http://schemas.microsoft.com/office/drawing/2014/main" id="{681CE443-8832-3949-8D7F-9ABD155F504A}"/>
              </a:ext>
            </a:extLst>
          </p:cNvPr>
          <p:cNvSpPr>
            <a:spLocks noGrp="1"/>
          </p:cNvSpPr>
          <p:nvPr>
            <p:ph idx="1"/>
          </p:nvPr>
        </p:nvSpPr>
        <p:spPr/>
        <p:txBody>
          <a:bodyPr>
            <a:normAutofit/>
          </a:bodyPr>
          <a:lstStyle/>
          <a:p>
            <a:r>
              <a:rPr lang="en-US" dirty="0"/>
              <a:t>David Hilbert set up a research program in the 1920s to define the foundations of mathematics </a:t>
            </a:r>
          </a:p>
          <a:p>
            <a:r>
              <a:rPr lang="en-US" dirty="0"/>
              <a:t>He wondered whether </a:t>
            </a:r>
            <a:r>
              <a:rPr lang="en-US" dirty="0">
                <a:solidFill>
                  <a:srgbClr val="FF0000"/>
                </a:solidFill>
              </a:rPr>
              <a:t>there was an algorithm that could decide whether any statement was </a:t>
            </a:r>
            <a:r>
              <a:rPr lang="en-US" b="1" dirty="0">
                <a:solidFill>
                  <a:srgbClr val="FF0000"/>
                </a:solidFill>
              </a:rPr>
              <a:t>true or false </a:t>
            </a:r>
          </a:p>
          <a:p>
            <a:r>
              <a:rPr lang="en-US" dirty="0"/>
              <a:t>This is called the </a:t>
            </a:r>
            <a:r>
              <a:rPr lang="en-US" i="1" dirty="0" err="1"/>
              <a:t>Entscheidungsproblem</a:t>
            </a:r>
            <a:r>
              <a:rPr lang="en-US" i="1" dirty="0"/>
              <a:t> </a:t>
            </a:r>
            <a:r>
              <a:rPr lang="en-US" dirty="0"/>
              <a:t>(German for decision problem) </a:t>
            </a:r>
          </a:p>
          <a:p>
            <a:r>
              <a:rPr lang="en-US" dirty="0"/>
              <a:t>Hilbert believed there was no such thing as an unsolvable problem in </a:t>
            </a:r>
            <a:r>
              <a:rPr lang="en-US" dirty="0" err="1"/>
              <a:t>maths</a:t>
            </a:r>
            <a:r>
              <a:rPr lang="en-US" dirty="0"/>
              <a:t> </a:t>
            </a:r>
          </a:p>
          <a:p>
            <a:pPr lvl="1"/>
            <a:r>
              <a:rPr lang="en-US" sz="2800" dirty="0"/>
              <a:t>“We must know, we shall know” </a:t>
            </a:r>
          </a:p>
          <a:p>
            <a:endParaRPr lang="en-TW" dirty="0"/>
          </a:p>
        </p:txBody>
      </p:sp>
      <p:pic>
        <p:nvPicPr>
          <p:cNvPr id="4" name="Picture 3">
            <a:extLst>
              <a:ext uri="{FF2B5EF4-FFF2-40B4-BE49-F238E27FC236}">
                <a16:creationId xmlns:a16="http://schemas.microsoft.com/office/drawing/2014/main" id="{B43453DB-609E-714E-A67C-3B888FC6B124}"/>
              </a:ext>
            </a:extLst>
          </p:cNvPr>
          <p:cNvPicPr>
            <a:picLocks noChangeAspect="1"/>
          </p:cNvPicPr>
          <p:nvPr/>
        </p:nvPicPr>
        <p:blipFill>
          <a:blip r:embed="rId2"/>
          <a:stretch>
            <a:fillRect/>
          </a:stretch>
        </p:blipFill>
        <p:spPr>
          <a:xfrm>
            <a:off x="6327140" y="4337330"/>
            <a:ext cx="1868170" cy="2272475"/>
          </a:xfrm>
          <a:prstGeom prst="rect">
            <a:avLst/>
          </a:prstGeom>
        </p:spPr>
      </p:pic>
    </p:spTree>
    <p:extLst>
      <p:ext uri="{BB962C8B-B14F-4D97-AF65-F5344CB8AC3E}">
        <p14:creationId xmlns:p14="http://schemas.microsoft.com/office/powerpoint/2010/main" val="2905209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74BD-8558-6045-9971-C6490C93E7BF}"/>
              </a:ext>
            </a:extLst>
          </p:cNvPr>
          <p:cNvSpPr>
            <a:spLocks noGrp="1"/>
          </p:cNvSpPr>
          <p:nvPr>
            <p:ph type="title"/>
          </p:nvPr>
        </p:nvSpPr>
        <p:spPr/>
        <p:txBody>
          <a:bodyPr>
            <a:normAutofit/>
          </a:bodyPr>
          <a:lstStyle/>
          <a:p>
            <a:r>
              <a:rPr lang="en-US" b="1" dirty="0"/>
              <a:t>Alan Turing (1912 – 1954) </a:t>
            </a:r>
            <a:endParaRPr lang="en-TW" dirty="0"/>
          </a:p>
        </p:txBody>
      </p:sp>
      <p:sp>
        <p:nvSpPr>
          <p:cNvPr id="3" name="Content Placeholder 2">
            <a:extLst>
              <a:ext uri="{FF2B5EF4-FFF2-40B4-BE49-F238E27FC236}">
                <a16:creationId xmlns:a16="http://schemas.microsoft.com/office/drawing/2014/main" id="{62043F00-181A-7B44-B1B2-86587615F7ED}"/>
              </a:ext>
            </a:extLst>
          </p:cNvPr>
          <p:cNvSpPr>
            <a:spLocks noGrp="1"/>
          </p:cNvSpPr>
          <p:nvPr>
            <p:ph idx="1"/>
          </p:nvPr>
        </p:nvSpPr>
        <p:spPr/>
        <p:txBody>
          <a:bodyPr/>
          <a:lstStyle/>
          <a:p>
            <a:r>
              <a:rPr lang="en-US" dirty="0"/>
              <a:t>Alan Turing was an English mathematician and logician who is now considered the father of computer science </a:t>
            </a:r>
          </a:p>
          <a:p>
            <a:r>
              <a:rPr lang="en-US" dirty="0"/>
              <a:t>In school Turing fell in love with an older male student whose subsequent death shattered his belief in God and turned him into a atheist </a:t>
            </a:r>
          </a:p>
          <a:p>
            <a:r>
              <a:rPr lang="en-US" dirty="0"/>
              <a:t>He was elected a fellow in Cambridge based on the strength of his final year dissertation </a:t>
            </a:r>
          </a:p>
        </p:txBody>
      </p:sp>
      <p:pic>
        <p:nvPicPr>
          <p:cNvPr id="6" name="Picture 5">
            <a:extLst>
              <a:ext uri="{FF2B5EF4-FFF2-40B4-BE49-F238E27FC236}">
                <a16:creationId xmlns:a16="http://schemas.microsoft.com/office/drawing/2014/main" id="{EEABB25E-454D-1644-BB3C-885E773BCB8D}"/>
              </a:ext>
            </a:extLst>
          </p:cNvPr>
          <p:cNvPicPr>
            <a:picLocks noChangeAspect="1"/>
          </p:cNvPicPr>
          <p:nvPr/>
        </p:nvPicPr>
        <p:blipFill>
          <a:blip r:embed="rId2"/>
          <a:stretch>
            <a:fillRect/>
          </a:stretch>
        </p:blipFill>
        <p:spPr>
          <a:xfrm>
            <a:off x="1097282" y="4158753"/>
            <a:ext cx="4281170" cy="2451052"/>
          </a:xfrm>
          <a:prstGeom prst="rect">
            <a:avLst/>
          </a:prstGeom>
        </p:spPr>
      </p:pic>
      <p:pic>
        <p:nvPicPr>
          <p:cNvPr id="7" name="Picture 6">
            <a:extLst>
              <a:ext uri="{FF2B5EF4-FFF2-40B4-BE49-F238E27FC236}">
                <a16:creationId xmlns:a16="http://schemas.microsoft.com/office/drawing/2014/main" id="{84A4D2C1-A316-4142-8B0C-8B16DE2BDFE7}"/>
              </a:ext>
            </a:extLst>
          </p:cNvPr>
          <p:cNvPicPr>
            <a:picLocks noChangeAspect="1"/>
          </p:cNvPicPr>
          <p:nvPr/>
        </p:nvPicPr>
        <p:blipFill>
          <a:blip r:embed="rId3"/>
          <a:stretch>
            <a:fillRect/>
          </a:stretch>
        </p:blipFill>
        <p:spPr>
          <a:xfrm>
            <a:off x="6108338" y="3824093"/>
            <a:ext cx="2064112" cy="2785712"/>
          </a:xfrm>
          <a:prstGeom prst="rect">
            <a:avLst/>
          </a:prstGeom>
        </p:spPr>
      </p:pic>
    </p:spTree>
    <p:extLst>
      <p:ext uri="{BB962C8B-B14F-4D97-AF65-F5344CB8AC3E}">
        <p14:creationId xmlns:p14="http://schemas.microsoft.com/office/powerpoint/2010/main" val="39272743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5220</TotalTime>
  <Words>1462</Words>
  <Application>Microsoft Macintosh PowerPoint</Application>
  <PresentationFormat>全屏显示(4:3)</PresentationFormat>
  <Paragraphs>155</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SimSun</vt:lpstr>
      <vt:lpstr>Arial</vt:lpstr>
      <vt:lpstr>Calibri</vt:lpstr>
      <vt:lpstr>Calibri Light</vt:lpstr>
      <vt:lpstr>Helvetica</vt:lpstr>
      <vt:lpstr>Source Code Pro</vt:lpstr>
      <vt:lpstr>Times New Roman</vt:lpstr>
      <vt:lpstr>Office Theme</vt:lpstr>
      <vt:lpstr>   Topic 1 – Intro to  Data Structures and Algorithm</vt:lpstr>
      <vt:lpstr>What is a data structure? </vt:lpstr>
      <vt:lpstr>Data Structure </vt:lpstr>
      <vt:lpstr>Data Structure </vt:lpstr>
      <vt:lpstr>What is an algorithm? </vt:lpstr>
      <vt:lpstr>Algorithms</vt:lpstr>
      <vt:lpstr>Analysis of algorithms</vt:lpstr>
      <vt:lpstr>Hilbert’s Entscheidungsproblem </vt:lpstr>
      <vt:lpstr>Alan Turing (1912 – 1954) </vt:lpstr>
      <vt:lpstr>What is an algorithm? </vt:lpstr>
      <vt:lpstr>Computers at work </vt:lpstr>
      <vt:lpstr>Turing Machine </vt:lpstr>
      <vt:lpstr>Turing Machine </vt:lpstr>
      <vt:lpstr>Halting </vt:lpstr>
      <vt:lpstr>How Turing did it </vt:lpstr>
      <vt:lpstr>Feed the computer itself... </vt:lpstr>
      <vt:lpstr>Turing’s influence </vt:lpstr>
      <vt:lpstr>Machine, Program, and Data </vt:lpstr>
      <vt:lpstr>Incomputability </vt:lpstr>
      <vt:lpstr>Summary </vt:lpstr>
      <vt:lpstr>Summary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通信原理</dc:title>
  <dc:creator>Microsoft Office User</dc:creator>
  <cp:lastModifiedBy>HANLIN CAI</cp:lastModifiedBy>
  <cp:revision>54</cp:revision>
  <dcterms:created xsi:type="dcterms:W3CDTF">2020-05-06T05:09:07Z</dcterms:created>
  <dcterms:modified xsi:type="dcterms:W3CDTF">2022-01-05T02:05:29Z</dcterms:modified>
</cp:coreProperties>
</file>